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Light" panose="020F0302020204030204" pitchFamily="34" charset="0"/>
      <p:regular r:id="rId12"/>
      <p:italic r:id="rId13"/>
    </p:embeddedFont>
    <p:embeddedFont>
      <p:font typeface="ShermlockOpen" panose="00000400000000000000" pitchFamily="2" charset="0"/>
      <p:regular r:id="rId14"/>
    </p:embeddedFont>
    <p:embeddedFont>
      <p:font typeface="Calibri" panose="020F0502020204030204" pitchFamily="34" charset="0"/>
      <p:regular r:id="rId15"/>
      <p:bold r:id="rId16"/>
      <p:italic r:id="rId17"/>
      <p:boldItalic r:id="rId18"/>
    </p:embeddedFont>
    <p:embeddedFont>
      <p:font typeface="Shermlock" panose="000004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9250" autoAdjust="0"/>
  </p:normalViewPr>
  <p:slideViewPr>
    <p:cSldViewPr snapToGrid="0">
      <p:cViewPr varScale="1">
        <p:scale>
          <a:sx n="22" d="100"/>
          <a:sy n="22" d="100"/>
        </p:scale>
        <p:origin x="2947" y="24"/>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C772D3-0FA9-4EE6-AEA0-5B9ADD23DB0E}"/>
              </a:ext>
            </a:extLst>
          </p:cNvPr>
          <p:cNvSpPr>
            <a:spLocks noGrp="1"/>
          </p:cNvSpPr>
          <p:nvPr>
            <p:ph type="hdr" sz="quarter"/>
          </p:nvPr>
        </p:nvSpPr>
        <p:spPr>
          <a:xfrm>
            <a:off x="0" y="0"/>
            <a:ext cx="4133088" cy="458788"/>
          </a:xfrm>
          <a:prstGeom prst="rect">
            <a:avLst/>
          </a:prstGeom>
        </p:spPr>
        <p:txBody>
          <a:bodyPr vert="horz" lIns="91440" tIns="45720" rIns="91440" bIns="45720" rtlCol="0"/>
          <a:lstStyle>
            <a:lvl1pPr algn="l">
              <a:defRPr sz="1200"/>
            </a:lvl1pPr>
          </a:lstStyle>
          <a:p>
            <a:r>
              <a:rPr lang="en-US" sz="2000" dirty="0">
                <a:latin typeface="Shermlock" panose="00000400000000000000" pitchFamily="2" charset="0"/>
              </a:rPr>
              <a:t>Controversy Among the People of God</a:t>
            </a:r>
          </a:p>
        </p:txBody>
      </p:sp>
      <p:sp>
        <p:nvSpPr>
          <p:cNvPr id="3" name="Date Placeholder 2">
            <a:extLst>
              <a:ext uri="{FF2B5EF4-FFF2-40B4-BE49-F238E27FC236}">
                <a16:creationId xmlns:a16="http://schemas.microsoft.com/office/drawing/2014/main" id="{C782282A-5B15-4AF0-98A5-55FF920B8776}"/>
              </a:ext>
            </a:extLst>
          </p:cNvPr>
          <p:cNvSpPr>
            <a:spLocks noGrp="1"/>
          </p:cNvSpPr>
          <p:nvPr>
            <p:ph type="dt" sz="quarter" idx="1"/>
          </p:nvPr>
        </p:nvSpPr>
        <p:spPr>
          <a:xfrm>
            <a:off x="4450079" y="0"/>
            <a:ext cx="2406333" cy="458788"/>
          </a:xfrm>
          <a:prstGeom prst="rect">
            <a:avLst/>
          </a:prstGeom>
        </p:spPr>
        <p:txBody>
          <a:bodyPr vert="horz" lIns="91440" tIns="45720" rIns="91440" bIns="45720" rtlCol="0"/>
          <a:lstStyle>
            <a:lvl1pPr algn="r">
              <a:defRPr sz="1200"/>
            </a:lvl1pPr>
          </a:lstStyle>
          <a:p>
            <a:r>
              <a:rPr lang="en-US" dirty="0"/>
              <a:t>November 5, 2017 am</a:t>
            </a:r>
          </a:p>
        </p:txBody>
      </p:sp>
      <p:sp>
        <p:nvSpPr>
          <p:cNvPr id="4" name="Footer Placeholder 3">
            <a:extLst>
              <a:ext uri="{FF2B5EF4-FFF2-40B4-BE49-F238E27FC236}">
                <a16:creationId xmlns:a16="http://schemas.microsoft.com/office/drawing/2014/main" id="{B93489F8-3F24-4C75-851C-9998557CD5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1491223-B68D-476E-9D2D-02C1672AEE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93D44F5D-325A-4E6C-A586-6184C0FE6B2E}" type="slidenum">
              <a:rPr lang="en-US" smtClean="0"/>
              <a:t>‹#›</a:t>
            </a:fld>
            <a:endParaRPr lang="en-US" dirty="0"/>
          </a:p>
        </p:txBody>
      </p:sp>
    </p:spTree>
    <p:extLst>
      <p:ext uri="{BB962C8B-B14F-4D97-AF65-F5344CB8AC3E}">
        <p14:creationId xmlns:p14="http://schemas.microsoft.com/office/powerpoint/2010/main" val="174169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2CAB5-29F1-426A-89B5-800B5DB0AF94}"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EDCC4-725D-4D4D-86F6-BB59548EA93D}" type="slidenum">
              <a:rPr lang="en-US" smtClean="0"/>
              <a:t>‹#›</a:t>
            </a:fld>
            <a:endParaRPr lang="en-US"/>
          </a:p>
        </p:txBody>
      </p:sp>
    </p:spTree>
    <p:extLst>
      <p:ext uri="{BB962C8B-B14F-4D97-AF65-F5344CB8AC3E}">
        <p14:creationId xmlns:p14="http://schemas.microsoft.com/office/powerpoint/2010/main" val="20701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Lectureship theme this week</a:t>
            </a:r>
          </a:p>
          <a:p>
            <a:pPr marL="171450" indent="-171450">
              <a:buFont typeface="Arial" panose="020B0604020202020204" pitchFamily="34" charset="0"/>
              <a:buChar char="•"/>
            </a:pPr>
            <a:r>
              <a:rPr lang="en-US" dirty="0"/>
              <a:t>Acknowledges the reality of issues that have troubled God’s people throughout the existence of the church</a:t>
            </a:r>
          </a:p>
          <a:p>
            <a:pPr marL="171450" indent="-171450">
              <a:buFont typeface="Arial" panose="020B0604020202020204" pitchFamily="34" charset="0"/>
              <a:buChar char="•"/>
            </a:pPr>
            <a:r>
              <a:rPr lang="en-US" dirty="0"/>
              <a:t>Acknowledges the need of brethren to know about these issues, and how to deal with them</a:t>
            </a:r>
          </a:p>
          <a:p>
            <a:pPr marL="171450" indent="-171450">
              <a:buFont typeface="Arial" panose="020B0604020202020204" pitchFamily="34" charset="0"/>
              <a:buChar char="•"/>
            </a:pPr>
            <a:r>
              <a:rPr lang="en-US" b="1" dirty="0"/>
              <a:t>The issues that will be dealt with:</a:t>
            </a:r>
          </a:p>
          <a:p>
            <a:pPr marL="628650" lvl="1" indent="-171450">
              <a:buFont typeface="Arial" panose="020B0604020202020204" pitchFamily="34" charset="0"/>
              <a:buChar char="•"/>
            </a:pPr>
            <a:r>
              <a:rPr lang="en-US" dirty="0"/>
              <a:t>This evening, an overview of issues that have troubled brethren in the past 150 years</a:t>
            </a:r>
          </a:p>
          <a:p>
            <a:pPr marL="628650" lvl="1" indent="-171450">
              <a:buFont typeface="Arial" panose="020B0604020202020204" pitchFamily="34" charset="0"/>
              <a:buChar char="•"/>
            </a:pPr>
            <a:r>
              <a:rPr lang="en-US" dirty="0"/>
              <a:t>Monday –</a:t>
            </a:r>
            <a:r>
              <a:rPr lang="en-US" b="1" dirty="0"/>
              <a:t> Institutionalism </a:t>
            </a:r>
            <a:r>
              <a:rPr lang="en-US" dirty="0"/>
              <a:t>(1930’s – 1960’s, into the present)</a:t>
            </a:r>
          </a:p>
          <a:p>
            <a:pPr marL="628650" lvl="1" indent="-171450">
              <a:buFont typeface="Arial" panose="020B0604020202020204" pitchFamily="34" charset="0"/>
              <a:buChar char="•"/>
            </a:pPr>
            <a:r>
              <a:rPr lang="en-US" dirty="0"/>
              <a:t>Tuesday –</a:t>
            </a:r>
            <a:r>
              <a:rPr lang="en-US" b="1" dirty="0"/>
              <a:t> Fellowship </a:t>
            </a:r>
            <a:r>
              <a:rPr lang="en-US" dirty="0"/>
              <a:t>(1990’s into the present)</a:t>
            </a:r>
          </a:p>
          <a:p>
            <a:pPr marL="628650" lvl="1" indent="-171450">
              <a:buFont typeface="Arial" panose="020B0604020202020204" pitchFamily="34" charset="0"/>
              <a:buChar char="•"/>
            </a:pPr>
            <a:r>
              <a:rPr lang="en-US" dirty="0"/>
              <a:t>Thursday – </a:t>
            </a:r>
            <a:r>
              <a:rPr lang="en-US" b="1" dirty="0"/>
              <a:t>Marriage, Divorce &amp; Remarriage </a:t>
            </a:r>
            <a:r>
              <a:rPr lang="en-US" dirty="0"/>
              <a:t>(From ancient times, especially problematic in our day)</a:t>
            </a:r>
          </a:p>
        </p:txBody>
      </p:sp>
      <p:sp>
        <p:nvSpPr>
          <p:cNvPr id="4" name="Slide Number Placeholder 3"/>
          <p:cNvSpPr>
            <a:spLocks noGrp="1"/>
          </p:cNvSpPr>
          <p:nvPr>
            <p:ph type="sldNum" sz="quarter" idx="10"/>
          </p:nvPr>
        </p:nvSpPr>
        <p:spPr/>
        <p:txBody>
          <a:bodyPr/>
          <a:lstStyle/>
          <a:p>
            <a:fld id="{1A8EDCC4-725D-4D4D-86F6-BB59548EA93D}" type="slidenum">
              <a:rPr lang="en-US" smtClean="0"/>
              <a:t>1</a:t>
            </a:fld>
            <a:endParaRPr lang="en-US"/>
          </a:p>
        </p:txBody>
      </p:sp>
    </p:spTree>
    <p:extLst>
      <p:ext uri="{BB962C8B-B14F-4D97-AF65-F5344CB8AC3E}">
        <p14:creationId xmlns:p14="http://schemas.microsoft.com/office/powerpoint/2010/main" val="137783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Paul’s address to the Ephesian elders at Miletus (Acts 20:25-30) READ</a:t>
            </a:r>
          </a:p>
          <a:p>
            <a:pPr marL="628650" lvl="1" indent="-171450">
              <a:buFont typeface="Arial" panose="020B0604020202020204" pitchFamily="34" charset="0"/>
              <a:buChar char="•"/>
            </a:pPr>
            <a:r>
              <a:rPr lang="en-US" dirty="0"/>
              <a:t>Savage wolves exist in every generation (enemies without)</a:t>
            </a:r>
          </a:p>
          <a:p>
            <a:pPr marL="628650" lvl="1" indent="-171450">
              <a:buFont typeface="Arial" panose="020B0604020202020204" pitchFamily="34" charset="0"/>
              <a:buChar char="•"/>
            </a:pPr>
            <a:r>
              <a:rPr lang="en-US" dirty="0"/>
              <a:t>Deceivers will also always exist within the church</a:t>
            </a:r>
          </a:p>
          <a:p>
            <a:pPr marL="628650" lvl="1" indent="-171450">
              <a:buFont typeface="Arial" panose="020B0604020202020204" pitchFamily="34" charset="0"/>
              <a:buChar char="•"/>
            </a:pPr>
            <a:r>
              <a:rPr lang="en-US" b="1" dirty="0"/>
              <a:t>Therefore, elders are needed to protect the flock</a:t>
            </a:r>
          </a:p>
          <a:p>
            <a:pPr marL="0" lvl="0" indent="0">
              <a:buFont typeface="Arial" panose="020B0604020202020204" pitchFamily="34" charset="0"/>
              <a:buNone/>
            </a:pPr>
            <a:r>
              <a:rPr lang="en-US" b="1" dirty="0"/>
              <a:t>The Devil is active!</a:t>
            </a:r>
          </a:p>
          <a:p>
            <a:pPr marL="0" lvl="0" indent="0">
              <a:buFont typeface="Arial" panose="020B0604020202020204" pitchFamily="34" charset="0"/>
              <a:buNone/>
            </a:pPr>
            <a:r>
              <a:rPr lang="en-US" b="1" dirty="0"/>
              <a:t>(1 Peter 5:8), </a:t>
            </a:r>
            <a:r>
              <a:rPr lang="en-US" b="0" i="1" dirty="0"/>
              <a:t>“Be sober, be vigilant; because your adversary the devil walks about like a roaring lion, seeking whom he may devour.”</a:t>
            </a:r>
          </a:p>
          <a:p>
            <a:pPr marL="628650" lvl="1" indent="-171450">
              <a:buFont typeface="Arial" panose="020B0604020202020204" pitchFamily="34" charset="0"/>
              <a:buChar char="•"/>
            </a:pPr>
            <a:r>
              <a:rPr lang="en-US" b="1" i="0" dirty="0"/>
              <a:t>Notice:  </a:t>
            </a:r>
            <a:r>
              <a:rPr lang="en-US" b="0" i="1" dirty="0"/>
              <a:t>“Seeking”</a:t>
            </a:r>
          </a:p>
          <a:p>
            <a:pPr marL="628650" lvl="1" indent="-171450">
              <a:buFont typeface="Arial" panose="020B0604020202020204" pitchFamily="34" charset="0"/>
              <a:buChar char="•"/>
            </a:pPr>
            <a:r>
              <a:rPr lang="en-US" b="0" i="0" dirty="0"/>
              <a:t>The reason for God’s call that we be vigilant!</a:t>
            </a:r>
          </a:p>
          <a:p>
            <a:pPr marL="0" lvl="0" indent="0">
              <a:buFont typeface="Arial" panose="020B0604020202020204" pitchFamily="34" charset="0"/>
              <a:buNone/>
            </a:pPr>
            <a:r>
              <a:rPr lang="en-US" b="1" i="0" dirty="0"/>
              <a:t>God calls upon the faithful to defend the faith!</a:t>
            </a:r>
          </a:p>
          <a:p>
            <a:pPr marL="0" lvl="0" indent="0">
              <a:buFont typeface="Arial" panose="020B0604020202020204" pitchFamily="34" charset="0"/>
              <a:buNone/>
            </a:pPr>
            <a:r>
              <a:rPr lang="en-US" b="1" i="0" dirty="0"/>
              <a:t>(Jude 3), </a:t>
            </a:r>
            <a:r>
              <a:rPr lang="en-US" b="0" i="1" dirty="0"/>
              <a:t>“</a:t>
            </a:r>
            <a:r>
              <a:rPr lang="en-US" i="1" dirty="0"/>
              <a:t>Beloved, while I was very diligent to write to you concerning our common salvation, I found it necessary to write to you exhorting you to contend earnestly for the faith which was once for all delivered to the saints.”</a:t>
            </a:r>
          </a:p>
          <a:p>
            <a:pPr marL="0" lvl="0" indent="0">
              <a:buFont typeface="Arial" panose="020B0604020202020204" pitchFamily="34" charset="0"/>
              <a:buNone/>
            </a:pPr>
            <a:r>
              <a:rPr lang="en-US" b="1" i="0" dirty="0"/>
              <a:t>Paul is a good example of one willing always to defend the truth of God</a:t>
            </a:r>
          </a:p>
          <a:p>
            <a:pPr marL="0" lvl="0" indent="0">
              <a:buFont typeface="Arial" panose="020B0604020202020204" pitchFamily="34" charset="0"/>
              <a:buNone/>
            </a:pPr>
            <a:r>
              <a:rPr lang="en-US" b="1" i="0" dirty="0"/>
              <a:t>(Galatians 2:1-5) READ</a:t>
            </a:r>
          </a:p>
          <a:p>
            <a:pPr marL="628650" lvl="1" indent="-171450">
              <a:buFont typeface="Arial" panose="020B0604020202020204" pitchFamily="34" charset="0"/>
              <a:buChar char="•"/>
            </a:pPr>
            <a:r>
              <a:rPr lang="en-US" b="1" i="0" dirty="0"/>
              <a:t>Note:  </a:t>
            </a:r>
            <a:r>
              <a:rPr lang="en-US" b="0" i="0" dirty="0"/>
              <a:t>False brethren because of the ERROR they taught</a:t>
            </a:r>
          </a:p>
          <a:p>
            <a:pPr marL="628650" lvl="1" indent="-171450">
              <a:buFont typeface="Arial" panose="020B0604020202020204" pitchFamily="34" charset="0"/>
              <a:buChar char="•"/>
            </a:pPr>
            <a:r>
              <a:rPr lang="en-US" b="0" i="0" dirty="0"/>
              <a:t>Their error was destructive</a:t>
            </a:r>
          </a:p>
          <a:p>
            <a:pPr marL="628650" lvl="1" indent="-171450">
              <a:buFont typeface="Arial" panose="020B0604020202020204" pitchFamily="34" charset="0"/>
              <a:buChar char="•"/>
            </a:pPr>
            <a:r>
              <a:rPr lang="en-US" b="0" i="0" dirty="0"/>
              <a:t>Paul was uncompromising in defending the truth, regardless of the cost</a:t>
            </a:r>
          </a:p>
          <a:p>
            <a:pPr marL="0" lvl="0" indent="0">
              <a:buFont typeface="Arial" panose="020B0604020202020204" pitchFamily="34" charset="0"/>
              <a:buNone/>
            </a:pPr>
            <a:r>
              <a:rPr lang="en-US" b="1" i="0" dirty="0"/>
              <a:t>(1 Corinthians 4:1-4), </a:t>
            </a:r>
            <a:r>
              <a:rPr lang="en-US" b="0" i="1" dirty="0"/>
              <a:t>“</a:t>
            </a:r>
            <a:r>
              <a:rPr lang="en-US" i="1" dirty="0"/>
              <a:t>Let a man so consider us, as servants of Christ and stewards of the mysteries of God.</a:t>
            </a:r>
            <a:r>
              <a:rPr lang="en-US" i="1" baseline="30000" dirty="0"/>
              <a:t> 2</a:t>
            </a:r>
            <a:r>
              <a:rPr lang="en-US" i="1" dirty="0"/>
              <a:t> Moreover it is required in stewards that one be found faithful.</a:t>
            </a:r>
            <a:r>
              <a:rPr lang="en-US" i="1" baseline="30000" dirty="0"/>
              <a:t> 3</a:t>
            </a:r>
            <a:r>
              <a:rPr lang="en-US" i="1" dirty="0"/>
              <a:t> But with me it is a very small thing that I should be judged by you or by a human court. In fact, I do not even judge myself.</a:t>
            </a:r>
            <a:r>
              <a:rPr lang="en-US" i="1" baseline="30000" dirty="0"/>
              <a:t> 4</a:t>
            </a:r>
            <a:r>
              <a:rPr lang="en-US" i="1" dirty="0"/>
              <a:t> For I know of nothing against myself, yet I am not justified by this; but He who judges me is the Lord.”</a:t>
            </a:r>
            <a:endParaRPr lang="en-US" i="0" dirty="0"/>
          </a:p>
          <a:p>
            <a:pPr marL="628650" lvl="1" indent="-171450">
              <a:buFont typeface="Arial" panose="020B0604020202020204" pitchFamily="34" charset="0"/>
              <a:buChar char="•"/>
            </a:pPr>
            <a:r>
              <a:rPr lang="en-US" b="0" i="0" dirty="0"/>
              <a:t>Paul was a steward of the mysteries of God</a:t>
            </a:r>
          </a:p>
          <a:p>
            <a:pPr marL="628650" lvl="1" indent="-171450">
              <a:buFont typeface="Arial" panose="020B0604020202020204" pitchFamily="34" charset="0"/>
              <a:buChar char="•"/>
            </a:pPr>
            <a:r>
              <a:rPr lang="en-US" b="0" i="0" dirty="0"/>
              <a:t>He was not concerned about what men thought of his defense of truth, only GOD!</a:t>
            </a:r>
          </a:p>
          <a:p>
            <a:pPr marL="628650" lvl="1" indent="-171450">
              <a:buFont typeface="Arial" panose="020B0604020202020204" pitchFamily="34" charset="0"/>
              <a:buChar char="•"/>
            </a:pPr>
            <a:r>
              <a:rPr lang="en-US" b="1" i="0" dirty="0"/>
              <a:t>What about us?</a:t>
            </a:r>
          </a:p>
          <a:p>
            <a:pPr marL="628650" lvl="1" indent="-171450">
              <a:buFont typeface="Arial" panose="020B0604020202020204" pitchFamily="34" charset="0"/>
              <a:buChar char="•"/>
            </a:pPr>
            <a:endParaRPr lang="en-US" b="0" i="1" dirty="0"/>
          </a:p>
        </p:txBody>
      </p:sp>
      <p:sp>
        <p:nvSpPr>
          <p:cNvPr id="4" name="Slide Number Placeholder 3"/>
          <p:cNvSpPr>
            <a:spLocks noGrp="1"/>
          </p:cNvSpPr>
          <p:nvPr>
            <p:ph type="sldNum" sz="quarter" idx="10"/>
          </p:nvPr>
        </p:nvSpPr>
        <p:spPr/>
        <p:txBody>
          <a:bodyPr/>
          <a:lstStyle/>
          <a:p>
            <a:fld id="{1A8EDCC4-725D-4D4D-86F6-BB59548EA93D}" type="slidenum">
              <a:rPr lang="en-US" smtClean="0"/>
              <a:t>2</a:t>
            </a:fld>
            <a:endParaRPr lang="en-US"/>
          </a:p>
        </p:txBody>
      </p:sp>
    </p:spTree>
    <p:extLst>
      <p:ext uri="{BB962C8B-B14F-4D97-AF65-F5344CB8AC3E}">
        <p14:creationId xmlns:p14="http://schemas.microsoft.com/office/powerpoint/2010/main" val="21097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From Broad to Narrow:</a:t>
            </a:r>
          </a:p>
          <a:p>
            <a:pPr marL="628650" lvl="1" indent="-171450">
              <a:buFont typeface="Arial" panose="020B0604020202020204" pitchFamily="34" charset="0"/>
              <a:buChar char="•"/>
            </a:pPr>
            <a:r>
              <a:rPr lang="en-US" b="0" i="0" dirty="0"/>
              <a:t>Consider that other world religions consider themselves to be equally valid as a means of approaching and knowing God/spiritual truth/enlightenment/eternal happiness</a:t>
            </a:r>
          </a:p>
          <a:p>
            <a:pPr marL="0" lvl="0" indent="0">
              <a:buFont typeface="Arial" panose="020B0604020202020204" pitchFamily="34" charset="0"/>
              <a:buNone/>
            </a:pPr>
            <a:r>
              <a:rPr lang="en-US" b="1" i="0" dirty="0"/>
              <a:t>(John 14:6), </a:t>
            </a:r>
            <a:r>
              <a:rPr lang="en-US" b="0" i="1" dirty="0"/>
              <a:t>“Jesus said to him </a:t>
            </a:r>
            <a:r>
              <a:rPr lang="en-US" b="1" i="0" dirty="0"/>
              <a:t>[Thomas], </a:t>
            </a:r>
            <a:r>
              <a:rPr lang="en-US" b="0" i="1" dirty="0"/>
              <a:t>‘I am the way, the truth, and the life. No one comes to the Father except through Me.’”</a:t>
            </a:r>
          </a:p>
          <a:p>
            <a:pPr marL="628650" lvl="1" indent="-171450">
              <a:buFont typeface="Arial" panose="020B0604020202020204" pitchFamily="34" charset="0"/>
              <a:buChar char="•"/>
            </a:pPr>
            <a:r>
              <a:rPr lang="en-US" b="0" i="0" dirty="0"/>
              <a:t>Consider that the Catholic church (Apostate) church does not acknowledge the unique authority of God’s revealed will</a:t>
            </a:r>
          </a:p>
          <a:p>
            <a:pPr marL="0" lvl="0" indent="0">
              <a:buFont typeface="Arial" panose="020B0604020202020204" pitchFamily="34" charset="0"/>
              <a:buNone/>
            </a:pPr>
            <a:r>
              <a:rPr lang="en-US" b="1" i="0" dirty="0"/>
              <a:t>(1 Timothy 4:1-3), </a:t>
            </a:r>
            <a:r>
              <a:rPr lang="en-US" b="0" i="1" dirty="0"/>
              <a:t>“</a:t>
            </a:r>
            <a:r>
              <a:rPr lang="en-US" i="1" dirty="0"/>
              <a:t>Now the Spirit expressly says that in latter times some will depart from the faith, giving heed to deceiving spirits and doctrines of demons,</a:t>
            </a:r>
            <a:r>
              <a:rPr lang="en-US" i="1" baseline="30000" dirty="0"/>
              <a:t> 2</a:t>
            </a:r>
            <a:r>
              <a:rPr lang="en-US" i="1" dirty="0"/>
              <a:t> speaking lies in hypocrisy, having their own conscience seared with a hot iron,</a:t>
            </a:r>
            <a:r>
              <a:rPr lang="en-US" i="1" baseline="30000" dirty="0"/>
              <a:t> 3</a:t>
            </a:r>
            <a:r>
              <a:rPr lang="en-US" i="1" dirty="0"/>
              <a:t> forbidding to marry, and commanding to abstain from foods which God created to be received with thanksgiving by those who believe and know the truth.”</a:t>
            </a:r>
          </a:p>
          <a:p>
            <a:pPr marL="0" lvl="0" indent="0">
              <a:buFont typeface="Arial" panose="020B0604020202020204" pitchFamily="34" charset="0"/>
              <a:buNone/>
            </a:pPr>
            <a:r>
              <a:rPr lang="en-US" b="1" i="0" dirty="0"/>
              <a:t>(2 Timothy 3:16-17), </a:t>
            </a:r>
            <a:r>
              <a:rPr lang="en-US" b="0" i="0" dirty="0"/>
              <a:t>“</a:t>
            </a:r>
            <a:r>
              <a:rPr lang="en-US" dirty="0"/>
              <a:t>All Scripture is given by inspiration of God, and is profitable for doctrine, for reproof, for correction, for instruction in righteousness,</a:t>
            </a:r>
            <a:r>
              <a:rPr lang="en-US" baseline="30000" dirty="0"/>
              <a:t> 17</a:t>
            </a:r>
            <a:r>
              <a:rPr lang="en-US" dirty="0"/>
              <a:t> that the man of God may be complete, thoroughly equipped for every good work.”</a:t>
            </a:r>
          </a:p>
          <a:p>
            <a:pPr marL="628650" lvl="1" indent="-171450">
              <a:buFont typeface="Arial" panose="020B0604020202020204" pitchFamily="34" charset="0"/>
              <a:buChar char="•"/>
            </a:pPr>
            <a:r>
              <a:rPr lang="en-US" b="0" i="0" dirty="0"/>
              <a:t>Consider that Protestant denominations are mistaken regarding both the means to salvation (faith only), and the view that denominationalism is acceptable to God</a:t>
            </a:r>
          </a:p>
          <a:p>
            <a:pPr marL="0" lvl="0" indent="0">
              <a:buFont typeface="Arial" panose="020B0604020202020204" pitchFamily="34" charset="0"/>
              <a:buNone/>
            </a:pPr>
            <a:r>
              <a:rPr lang="en-US" b="1" i="0" dirty="0"/>
              <a:t>(James 2:24), </a:t>
            </a:r>
            <a:r>
              <a:rPr lang="en-US" b="0" i="1" dirty="0"/>
              <a:t>“</a:t>
            </a:r>
            <a:r>
              <a:rPr lang="en-US" i="1" dirty="0"/>
              <a:t>You see then that a man is justified by works, and not by faith only.”</a:t>
            </a:r>
          </a:p>
          <a:p>
            <a:pPr marL="0" lvl="0" indent="0">
              <a:buFont typeface="Arial" panose="020B0604020202020204" pitchFamily="34" charset="0"/>
              <a:buNone/>
            </a:pPr>
            <a:r>
              <a:rPr lang="en-US" b="1" i="0" dirty="0"/>
              <a:t>(John 17:20-21), [Jesus’ prayer], </a:t>
            </a:r>
            <a:r>
              <a:rPr lang="en-US" b="0" i="1" dirty="0"/>
              <a:t>“</a:t>
            </a:r>
            <a:r>
              <a:rPr lang="en-US" i="1" dirty="0"/>
              <a:t>I do not pray for these alone, but also for those who will believe in Me through their word;</a:t>
            </a:r>
            <a:r>
              <a:rPr lang="en-US" i="1" baseline="30000" dirty="0"/>
              <a:t> 21</a:t>
            </a:r>
            <a:r>
              <a:rPr lang="en-US" i="1" dirty="0"/>
              <a:t> that they all may be one, as You, Father, are in Me, and I in You; that they also may be one in Us, that the world may believe that You sent Me.”</a:t>
            </a:r>
          </a:p>
          <a:p>
            <a:pPr marL="628650" lvl="1" indent="-171450">
              <a:buFont typeface="Arial" panose="020B0604020202020204" pitchFamily="34" charset="0"/>
              <a:buChar char="•"/>
            </a:pPr>
            <a:r>
              <a:rPr lang="en-US" b="0" i="0" dirty="0"/>
              <a:t>Consider that even many in the Lord’s church are led astray by error!</a:t>
            </a:r>
          </a:p>
          <a:p>
            <a:pPr marL="0" lvl="0" indent="0">
              <a:buFont typeface="Arial" panose="020B0604020202020204" pitchFamily="34" charset="0"/>
              <a:buNone/>
            </a:pPr>
            <a:r>
              <a:rPr lang="en-US" b="1" i="0" dirty="0"/>
              <a:t>(2 John 9), </a:t>
            </a:r>
            <a:r>
              <a:rPr lang="en-US" b="0" i="1" dirty="0"/>
              <a:t>“</a:t>
            </a:r>
            <a:r>
              <a:rPr lang="en-US" i="1" dirty="0"/>
              <a:t>Whoever transgresses and does not abide in the doctrine of Christ does not have God. He who abides in the doctrine of Christ has both the Father and the Son.”</a:t>
            </a:r>
          </a:p>
          <a:p>
            <a:pPr marL="628650" lvl="1" indent="-171450">
              <a:buFont typeface="Arial" panose="020B0604020202020204" pitchFamily="34" charset="0"/>
              <a:buChar char="•"/>
            </a:pPr>
            <a:r>
              <a:rPr lang="en-US" b="1" i="0" dirty="0"/>
              <a:t>It brings home the truth that it takes diligence to make it to heaven!</a:t>
            </a:r>
          </a:p>
          <a:p>
            <a:pPr marL="0" lvl="0" indent="0">
              <a:buFont typeface="Arial" panose="020B0604020202020204" pitchFamily="34" charset="0"/>
              <a:buNone/>
            </a:pPr>
            <a:r>
              <a:rPr lang="en-US" b="1" i="0" dirty="0"/>
              <a:t>(Matthew 7:13-14), </a:t>
            </a:r>
            <a:r>
              <a:rPr lang="en-US" b="0" i="1" dirty="0"/>
              <a:t>“Enter by the narrow gate; for wide is the gate and broad is the way that leads to destruction, and there are many who go in by it.</a:t>
            </a:r>
            <a:r>
              <a:rPr lang="en-US" b="0" i="1" baseline="30000" dirty="0"/>
              <a:t> 14</a:t>
            </a:r>
            <a:r>
              <a:rPr lang="en-US" b="0" i="1" dirty="0"/>
              <a:t> Because narrow is the gate and difficult is the way which leads to life, and there are few who find it.”</a:t>
            </a:r>
          </a:p>
        </p:txBody>
      </p:sp>
      <p:sp>
        <p:nvSpPr>
          <p:cNvPr id="4" name="Slide Number Placeholder 3"/>
          <p:cNvSpPr>
            <a:spLocks noGrp="1"/>
          </p:cNvSpPr>
          <p:nvPr>
            <p:ph type="sldNum" sz="quarter" idx="10"/>
          </p:nvPr>
        </p:nvSpPr>
        <p:spPr/>
        <p:txBody>
          <a:bodyPr/>
          <a:lstStyle/>
          <a:p>
            <a:fld id="{1A8EDCC4-725D-4D4D-86F6-BB59548EA93D}" type="slidenum">
              <a:rPr lang="en-US" smtClean="0"/>
              <a:t>3</a:t>
            </a:fld>
            <a:endParaRPr lang="en-US"/>
          </a:p>
        </p:txBody>
      </p:sp>
    </p:spTree>
    <p:extLst>
      <p:ext uri="{BB962C8B-B14F-4D97-AF65-F5344CB8AC3E}">
        <p14:creationId xmlns:p14="http://schemas.microsoft.com/office/powerpoint/2010/main" val="254577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These not the only ones, but major problems – and, we are discussing Doctrinal Controversy, not misbehavior.</a:t>
            </a:r>
          </a:p>
          <a:p>
            <a:endParaRPr lang="en-US" dirty="0"/>
          </a:p>
          <a:p>
            <a:r>
              <a:rPr lang="en-US" dirty="0"/>
              <a:t>Judaizing Teachers</a:t>
            </a:r>
          </a:p>
          <a:p>
            <a:pPr marL="171450" indent="-171450">
              <a:buFont typeface="Arial" panose="020B0604020202020204" pitchFamily="34" charset="0"/>
              <a:buChar char="•"/>
            </a:pPr>
            <a:r>
              <a:rPr lang="en-US" b="1" dirty="0"/>
              <a:t>How the issue was handled (An appeal to Scripture)</a:t>
            </a:r>
          </a:p>
          <a:p>
            <a:pPr marL="628650" lvl="1" indent="-171450">
              <a:buFont typeface="Arial" panose="020B0604020202020204" pitchFamily="34" charset="0"/>
              <a:buChar char="•"/>
            </a:pPr>
            <a:r>
              <a:rPr lang="en-US" b="1" dirty="0"/>
              <a:t>(Acts 15:1-3) READ (Issue joined)</a:t>
            </a:r>
          </a:p>
          <a:p>
            <a:pPr marL="628650" lvl="1" indent="-171450">
              <a:buFont typeface="Arial" panose="020B0604020202020204" pitchFamily="34" charset="0"/>
              <a:buChar char="•"/>
            </a:pPr>
            <a:r>
              <a:rPr lang="en-US" dirty="0"/>
              <a:t>Acts 15:6-12 [Peter, Paul &amp; Barnabas reference to Holy Spirit and miracles]</a:t>
            </a:r>
          </a:p>
          <a:p>
            <a:pPr marL="628650" lvl="1" indent="-171450">
              <a:buFont typeface="Arial" panose="020B0604020202020204" pitchFamily="34" charset="0"/>
              <a:buChar char="•"/>
            </a:pPr>
            <a:r>
              <a:rPr lang="en-US" b="1" dirty="0"/>
              <a:t>(Acts 15:13-17) READ [IMPORTANT: James – appealed to God’s revealed word]</a:t>
            </a:r>
          </a:p>
          <a:p>
            <a:pPr marL="171450" indent="-171450">
              <a:buFont typeface="Arial" panose="020B0604020202020204" pitchFamily="34" charset="0"/>
              <a:buChar char="•"/>
            </a:pPr>
            <a:r>
              <a:rPr lang="en-US" b="1" dirty="0"/>
              <a:t>How those who taught the error were characterized</a:t>
            </a:r>
          </a:p>
          <a:p>
            <a:pPr marL="628650" lvl="1" indent="-171450">
              <a:buFont typeface="Arial" panose="020B0604020202020204" pitchFamily="34" charset="0"/>
              <a:buChar char="•"/>
            </a:pPr>
            <a:r>
              <a:rPr lang="en-US" b="1" dirty="0"/>
              <a:t>Note:  </a:t>
            </a:r>
            <a:r>
              <a:rPr lang="en-US" b="0" dirty="0"/>
              <a:t>False teachers continued to spread doctrine even after the question had been settled in Jerusalem</a:t>
            </a:r>
          </a:p>
          <a:p>
            <a:pPr marL="0" lvl="0" indent="0">
              <a:buFont typeface="Arial" panose="020B0604020202020204" pitchFamily="34" charset="0"/>
              <a:buNone/>
            </a:pPr>
            <a:r>
              <a:rPr lang="en-US" b="1" dirty="0"/>
              <a:t>(Galatians 5:12) [Play on words regarding those of whom Paul said “beware of the mutilation”, cf. Philippians 3:2], </a:t>
            </a:r>
            <a:r>
              <a:rPr lang="en-US" b="0" i="1" dirty="0"/>
              <a:t>“</a:t>
            </a:r>
            <a:r>
              <a:rPr lang="en-US" i="1" dirty="0"/>
              <a:t>I could wish that those who trouble you would even cut themselves off!”</a:t>
            </a:r>
          </a:p>
          <a:p>
            <a:pPr marL="0" lvl="0" indent="0">
              <a:buFont typeface="Arial" panose="020B0604020202020204" pitchFamily="34" charset="0"/>
              <a:buNone/>
            </a:pPr>
            <a:endParaRPr lang="en-US" b="0" i="1" dirty="0"/>
          </a:p>
        </p:txBody>
      </p:sp>
      <p:sp>
        <p:nvSpPr>
          <p:cNvPr id="4" name="Slide Number Placeholder 3"/>
          <p:cNvSpPr>
            <a:spLocks noGrp="1"/>
          </p:cNvSpPr>
          <p:nvPr>
            <p:ph type="sldNum" sz="quarter" idx="10"/>
          </p:nvPr>
        </p:nvSpPr>
        <p:spPr/>
        <p:txBody>
          <a:bodyPr/>
          <a:lstStyle/>
          <a:p>
            <a:fld id="{1A8EDCC4-725D-4D4D-86F6-BB59548EA93D}" type="slidenum">
              <a:rPr lang="en-US" smtClean="0"/>
              <a:t>4</a:t>
            </a:fld>
            <a:endParaRPr lang="en-US"/>
          </a:p>
        </p:txBody>
      </p:sp>
    </p:spTree>
    <p:extLst>
      <p:ext uri="{BB962C8B-B14F-4D97-AF65-F5344CB8AC3E}">
        <p14:creationId xmlns:p14="http://schemas.microsoft.com/office/powerpoint/2010/main" val="140044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t>Error Regarding the Resurrection</a:t>
            </a:r>
          </a:p>
          <a:p>
            <a:pPr marL="171450" lvl="0" indent="-171450">
              <a:buFont typeface="Arial" panose="020B0604020202020204" pitchFamily="34" charset="0"/>
              <a:buChar char="•"/>
            </a:pPr>
            <a:r>
              <a:rPr lang="en-US" b="1" i="0" dirty="0"/>
              <a:t>How the issue was handled (An itemization of the negative consequences of false doctrine)</a:t>
            </a:r>
          </a:p>
          <a:p>
            <a:pPr marL="0" lvl="0" indent="0">
              <a:buFont typeface="Arial" panose="020B0604020202020204" pitchFamily="34" charset="0"/>
              <a:buNone/>
            </a:pPr>
            <a:r>
              <a:rPr lang="en-US" b="1" i="0" dirty="0"/>
              <a:t>(1 Corinthians 15:12-19), </a:t>
            </a:r>
            <a:r>
              <a:rPr lang="en-US" b="0" i="1" dirty="0"/>
              <a:t>“Now if Christ is preached that He has been raised from the dead, how do some among you say that there is no resurrection of the dead?</a:t>
            </a:r>
            <a:r>
              <a:rPr lang="en-US" b="0" i="1" baseline="30000" dirty="0"/>
              <a:t> 13</a:t>
            </a:r>
            <a:r>
              <a:rPr lang="en-US" b="0" i="1" dirty="0"/>
              <a:t> But if there is no resurrection of the dead, then </a:t>
            </a:r>
            <a:r>
              <a:rPr lang="en-US" b="0" i="1" u="sng" dirty="0"/>
              <a:t>Christ is not risen</a:t>
            </a:r>
            <a:r>
              <a:rPr lang="en-US" b="0" i="1" dirty="0"/>
              <a:t>.</a:t>
            </a:r>
            <a:r>
              <a:rPr lang="en-US" b="0" i="1" baseline="30000" dirty="0"/>
              <a:t> 14</a:t>
            </a:r>
            <a:r>
              <a:rPr lang="en-US" b="0" i="1" dirty="0"/>
              <a:t> </a:t>
            </a:r>
            <a:r>
              <a:rPr lang="en-US" b="0" i="1" u="sng" dirty="0"/>
              <a:t>And if Christ is not risen, then our preaching is empty and your faith is also empty</a:t>
            </a:r>
            <a:r>
              <a:rPr lang="en-US" b="0" i="1" dirty="0"/>
              <a:t>.</a:t>
            </a:r>
            <a:r>
              <a:rPr lang="en-US" b="0" i="1" baseline="30000" dirty="0"/>
              <a:t> 15</a:t>
            </a:r>
            <a:r>
              <a:rPr lang="en-US" b="0" i="1" dirty="0"/>
              <a:t> Yes, and </a:t>
            </a:r>
            <a:r>
              <a:rPr lang="en-US" b="0" i="1" u="sng" dirty="0"/>
              <a:t>we are found false witnesses of God</a:t>
            </a:r>
            <a:r>
              <a:rPr lang="en-US" b="0" i="1" dirty="0"/>
              <a:t>, because we have testified of God that He raised up Christ, whom He did not raise up—if in fact the dead do not rise.</a:t>
            </a:r>
            <a:r>
              <a:rPr lang="en-US" b="0" i="1" baseline="30000" dirty="0"/>
              <a:t> 16</a:t>
            </a:r>
            <a:r>
              <a:rPr lang="en-US" b="0" i="1" dirty="0"/>
              <a:t> For if the dead do not rise, then Christ is not risen.</a:t>
            </a:r>
            <a:r>
              <a:rPr lang="en-US" b="0" i="1" baseline="30000" dirty="0"/>
              <a:t> 17</a:t>
            </a:r>
            <a:r>
              <a:rPr lang="en-US" b="0" i="1" dirty="0"/>
              <a:t> And if Christ is not risen, </a:t>
            </a:r>
            <a:r>
              <a:rPr lang="en-US" b="0" i="1" u="sng" dirty="0"/>
              <a:t>your faith is futile; you are still in your sins</a:t>
            </a:r>
            <a:r>
              <a:rPr lang="en-US" b="0" i="1" dirty="0"/>
              <a:t>!</a:t>
            </a:r>
            <a:r>
              <a:rPr lang="en-US" b="0" i="1" baseline="30000" dirty="0"/>
              <a:t> 18</a:t>
            </a:r>
            <a:r>
              <a:rPr lang="en-US" b="0" i="1" dirty="0"/>
              <a:t> Then also </a:t>
            </a:r>
            <a:r>
              <a:rPr lang="en-US" b="0" i="1" u="sng" dirty="0"/>
              <a:t>those who have fallen asleep in Christ have perished</a:t>
            </a:r>
            <a:r>
              <a:rPr lang="en-US" b="0" i="1" dirty="0"/>
              <a:t>.</a:t>
            </a:r>
            <a:r>
              <a:rPr lang="en-US" b="0" i="1" baseline="30000" dirty="0"/>
              <a:t> 19</a:t>
            </a:r>
            <a:r>
              <a:rPr lang="en-US" b="0" i="1" dirty="0"/>
              <a:t> If in this life only we have hope in Christ, </a:t>
            </a:r>
            <a:r>
              <a:rPr lang="en-US" b="0" i="1" u="sng" dirty="0"/>
              <a:t>we are of all men the most pitiable</a:t>
            </a:r>
            <a:r>
              <a:rPr lang="en-US" b="0" i="1" dirty="0"/>
              <a:t>.“</a:t>
            </a:r>
          </a:p>
          <a:p>
            <a:pPr marL="628650" lvl="1" indent="-171450">
              <a:buFont typeface="Arial" panose="020B0604020202020204" pitchFamily="34" charset="0"/>
              <a:buChar char="•"/>
            </a:pPr>
            <a:r>
              <a:rPr lang="en-US" b="1" i="0" dirty="0"/>
              <a:t>Note:  </a:t>
            </a:r>
            <a:r>
              <a:rPr lang="en-US" b="0" i="0" dirty="0"/>
              <a:t>Paul emphasized the consequences of such faith.</a:t>
            </a:r>
          </a:p>
          <a:p>
            <a:pPr marL="628650" lvl="1" indent="-171450">
              <a:buFont typeface="Arial" panose="020B0604020202020204" pitchFamily="34" charset="0"/>
              <a:buChar char="•"/>
            </a:pPr>
            <a:r>
              <a:rPr lang="en-US" b="0" i="0" dirty="0"/>
              <a:t>The common view that doctrinal differences are of no consequence has no scriptural justification!</a:t>
            </a:r>
          </a:p>
          <a:p>
            <a:pPr marL="171450" lvl="0" indent="-171450">
              <a:buFont typeface="Arial" panose="020B0604020202020204" pitchFamily="34" charset="0"/>
              <a:buChar char="•"/>
            </a:pPr>
            <a:r>
              <a:rPr lang="en-US" b="1" i="0" dirty="0"/>
              <a:t>How those who taught the error were characterized</a:t>
            </a:r>
          </a:p>
          <a:p>
            <a:pPr marL="0" lvl="0" indent="0">
              <a:buFont typeface="Arial" panose="020B0604020202020204" pitchFamily="34" charset="0"/>
              <a:buNone/>
            </a:pPr>
            <a:r>
              <a:rPr lang="en-US" b="1" i="0" dirty="0"/>
              <a:t>(2 Timothy 2:16-18), </a:t>
            </a:r>
            <a:r>
              <a:rPr lang="en-US" b="0" i="1" dirty="0"/>
              <a:t>“But shun profane and idle babblings, for they will increase to more </a:t>
            </a:r>
            <a:r>
              <a:rPr lang="en-US" b="0" i="1" u="sng" dirty="0"/>
              <a:t>ungodliness</a:t>
            </a:r>
            <a:r>
              <a:rPr lang="en-US" b="0" i="1" dirty="0"/>
              <a:t>.</a:t>
            </a:r>
            <a:r>
              <a:rPr lang="en-US" b="0" i="1" baseline="30000" dirty="0"/>
              <a:t> 17</a:t>
            </a:r>
            <a:r>
              <a:rPr lang="en-US" b="0" i="1" dirty="0"/>
              <a:t> And their message will spread like </a:t>
            </a:r>
            <a:r>
              <a:rPr lang="en-US" b="0" i="1" u="sng" dirty="0"/>
              <a:t>cancer</a:t>
            </a:r>
            <a:r>
              <a:rPr lang="en-US" b="0" i="1" dirty="0"/>
              <a:t>. </a:t>
            </a:r>
            <a:r>
              <a:rPr lang="en-US" b="0" i="1" dirty="0" err="1"/>
              <a:t>Hymenaeus</a:t>
            </a:r>
            <a:r>
              <a:rPr lang="en-US" b="0" i="1" dirty="0"/>
              <a:t> and </a:t>
            </a:r>
            <a:r>
              <a:rPr lang="en-US" b="0" i="1" dirty="0" err="1"/>
              <a:t>Philetus</a:t>
            </a:r>
            <a:r>
              <a:rPr lang="en-US" b="0" i="1" dirty="0"/>
              <a:t> are of this sort,</a:t>
            </a:r>
            <a:r>
              <a:rPr lang="en-US" b="0" i="1" baseline="30000" dirty="0"/>
              <a:t> 18</a:t>
            </a:r>
            <a:r>
              <a:rPr lang="en-US" b="0" i="1" dirty="0"/>
              <a:t> who have </a:t>
            </a:r>
            <a:r>
              <a:rPr lang="en-US" b="0" i="1" u="sng" dirty="0"/>
              <a:t>strayed concerning the truth</a:t>
            </a:r>
            <a:r>
              <a:rPr lang="en-US" b="0" i="1" dirty="0"/>
              <a:t>, saying that the resurrection is already past; and they </a:t>
            </a:r>
            <a:r>
              <a:rPr lang="en-US" b="0" i="1" u="sng" dirty="0"/>
              <a:t>overthrow the faith of some</a:t>
            </a:r>
            <a:r>
              <a:rPr lang="en-US" b="0" i="1" dirty="0"/>
              <a:t>.”</a:t>
            </a:r>
          </a:p>
          <a:p>
            <a:pPr marL="628650" lvl="1" indent="-171450">
              <a:buFont typeface="Arial" panose="020B0604020202020204" pitchFamily="34" charset="0"/>
              <a:buChar char="•"/>
            </a:pPr>
            <a:r>
              <a:rPr lang="en-US" b="0" i="0" dirty="0"/>
              <a:t>Ungodly, spread like cancer</a:t>
            </a:r>
          </a:p>
          <a:p>
            <a:pPr marL="628650" lvl="1" indent="-171450">
              <a:buFont typeface="Arial" panose="020B0604020202020204" pitchFamily="34" charset="0"/>
              <a:buChar char="•"/>
            </a:pPr>
            <a:r>
              <a:rPr lang="en-US" b="0" i="0" dirty="0"/>
              <a:t>Strayed from the truth</a:t>
            </a:r>
          </a:p>
          <a:p>
            <a:pPr marL="628650" lvl="1" indent="-171450">
              <a:buFont typeface="Arial" panose="020B0604020202020204" pitchFamily="34" charset="0"/>
              <a:buChar char="•"/>
            </a:pPr>
            <a:r>
              <a:rPr lang="en-US" b="0" i="0" dirty="0"/>
              <a:t>Capable of overthrowing the faith</a:t>
            </a:r>
          </a:p>
        </p:txBody>
      </p:sp>
      <p:sp>
        <p:nvSpPr>
          <p:cNvPr id="4" name="Slide Number Placeholder 3"/>
          <p:cNvSpPr>
            <a:spLocks noGrp="1"/>
          </p:cNvSpPr>
          <p:nvPr>
            <p:ph type="sldNum" sz="quarter" idx="10"/>
          </p:nvPr>
        </p:nvSpPr>
        <p:spPr/>
        <p:txBody>
          <a:bodyPr/>
          <a:lstStyle/>
          <a:p>
            <a:fld id="{1A8EDCC4-725D-4D4D-86F6-BB59548EA93D}" type="slidenum">
              <a:rPr lang="en-US" smtClean="0"/>
              <a:t>5</a:t>
            </a:fld>
            <a:endParaRPr lang="en-US"/>
          </a:p>
        </p:txBody>
      </p:sp>
    </p:spTree>
    <p:extLst>
      <p:ext uri="{BB962C8B-B14F-4D97-AF65-F5344CB8AC3E}">
        <p14:creationId xmlns:p14="http://schemas.microsoft.com/office/powerpoint/2010/main" val="391627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t>Gnostic Influences</a:t>
            </a:r>
          </a:p>
          <a:p>
            <a:pPr marL="171450" lvl="0" indent="-171450">
              <a:buFont typeface="Arial" panose="020B0604020202020204" pitchFamily="34" charset="0"/>
              <a:buChar char="•"/>
            </a:pPr>
            <a:r>
              <a:rPr lang="en-US" b="1" i="0" dirty="0"/>
              <a:t>How the issue was handled (Marking and Withdrawal of fellowship)</a:t>
            </a:r>
          </a:p>
          <a:p>
            <a:pPr marL="0" lvl="0" indent="0">
              <a:buFont typeface="Arial" panose="020B0604020202020204" pitchFamily="34" charset="0"/>
              <a:buNone/>
            </a:pPr>
            <a:r>
              <a:rPr lang="en-US" b="1" i="0" dirty="0"/>
              <a:t>(2 John 7-11), “</a:t>
            </a:r>
            <a:r>
              <a:rPr lang="en-US" dirty="0"/>
              <a:t>For many deceivers have gone out into the world who do not confess Jesus Christ as coming in the flesh. This is a deceiver and an antichrist.</a:t>
            </a:r>
            <a:r>
              <a:rPr lang="en-US" baseline="30000" dirty="0"/>
              <a:t> 8</a:t>
            </a:r>
            <a:r>
              <a:rPr lang="en-US" dirty="0"/>
              <a:t> Look to yourselves, that we do not lose those things we worked for, but that we may receive a full reward.  </a:t>
            </a:r>
            <a:r>
              <a:rPr lang="en-US" baseline="30000" dirty="0"/>
              <a:t>9</a:t>
            </a:r>
            <a:r>
              <a:rPr lang="en-US" dirty="0"/>
              <a:t> Whoever transgresses and does not abide in the doctrine of Christ does not have God. He who abides in the doctrine of Christ has both the Father and the Son.</a:t>
            </a:r>
            <a:r>
              <a:rPr lang="en-US" baseline="30000" dirty="0"/>
              <a:t> 10</a:t>
            </a:r>
            <a:r>
              <a:rPr lang="en-US" dirty="0"/>
              <a:t> If anyone comes to you and does not bring this doctrine, do not receive him into your house nor greet him;</a:t>
            </a:r>
            <a:r>
              <a:rPr lang="en-US" baseline="30000" dirty="0"/>
              <a:t> 11</a:t>
            </a:r>
            <a:r>
              <a:rPr lang="en-US" dirty="0"/>
              <a:t> for he who greets him shares in his evil deeds.”</a:t>
            </a:r>
            <a:endParaRPr lang="en-US" b="1" i="0" dirty="0"/>
          </a:p>
          <a:p>
            <a:pPr marL="171450" lvl="0" indent="-171450">
              <a:buFont typeface="Arial" panose="020B0604020202020204" pitchFamily="34" charset="0"/>
              <a:buChar char="•"/>
            </a:pPr>
            <a:r>
              <a:rPr lang="en-US" b="1" i="0" dirty="0"/>
              <a:t>How those who taught the error were characterized</a:t>
            </a:r>
          </a:p>
          <a:p>
            <a:pPr marL="628650" lvl="1" indent="-171450">
              <a:buFont typeface="Arial" panose="020B0604020202020204" pitchFamily="34" charset="0"/>
              <a:buChar char="•"/>
            </a:pPr>
            <a:r>
              <a:rPr lang="en-US" b="0" i="0" dirty="0"/>
              <a:t>In our text:  deceiver, anti-Christ</a:t>
            </a:r>
          </a:p>
          <a:p>
            <a:pPr marL="628650" lvl="1" indent="-171450">
              <a:buFont typeface="Arial" panose="020B0604020202020204" pitchFamily="34" charset="0"/>
              <a:buChar char="•"/>
            </a:pPr>
            <a:r>
              <a:rPr lang="en-US" b="0" i="0" dirty="0"/>
              <a:t>(</a:t>
            </a:r>
            <a:r>
              <a:rPr lang="en-US" b="0" i="0" dirty="0" err="1"/>
              <a:t>antichristo</a:t>
            </a:r>
            <a:r>
              <a:rPr lang="en-US" b="0" i="0" dirty="0"/>
              <a:t> – against Christ) An adversary of the Messiah</a:t>
            </a:r>
          </a:p>
          <a:p>
            <a:pPr marL="628650" lvl="1" indent="-171450">
              <a:buFont typeface="Arial" panose="020B0604020202020204" pitchFamily="34" charset="0"/>
              <a:buChar char="•"/>
            </a:pPr>
            <a:r>
              <a:rPr lang="en-US" b="0" i="0" dirty="0"/>
              <a:t>DOES NOT HAVE GOD</a:t>
            </a:r>
          </a:p>
        </p:txBody>
      </p:sp>
      <p:sp>
        <p:nvSpPr>
          <p:cNvPr id="4" name="Slide Number Placeholder 3"/>
          <p:cNvSpPr>
            <a:spLocks noGrp="1"/>
          </p:cNvSpPr>
          <p:nvPr>
            <p:ph type="sldNum" sz="quarter" idx="10"/>
          </p:nvPr>
        </p:nvSpPr>
        <p:spPr/>
        <p:txBody>
          <a:bodyPr/>
          <a:lstStyle/>
          <a:p>
            <a:fld id="{1A8EDCC4-725D-4D4D-86F6-BB59548EA93D}" type="slidenum">
              <a:rPr lang="en-US" smtClean="0"/>
              <a:t>6</a:t>
            </a:fld>
            <a:endParaRPr lang="en-US"/>
          </a:p>
        </p:txBody>
      </p:sp>
    </p:spTree>
    <p:extLst>
      <p:ext uri="{BB962C8B-B14F-4D97-AF65-F5344CB8AC3E}">
        <p14:creationId xmlns:p14="http://schemas.microsoft.com/office/powerpoint/2010/main" val="314274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False Teaching Characterized</a:t>
            </a:r>
          </a:p>
          <a:p>
            <a:r>
              <a:rPr lang="en-US" b="1" dirty="0"/>
              <a:t>(2 Peter 2:1-3), </a:t>
            </a:r>
            <a:r>
              <a:rPr lang="en-US" i="1" dirty="0"/>
              <a:t>“But there were also false prophets among the people, even as there will be false teachers among you, who will secretly bring in </a:t>
            </a:r>
            <a:r>
              <a:rPr lang="en-US" i="1" u="sng" dirty="0"/>
              <a:t>destructive heresies</a:t>
            </a:r>
            <a:r>
              <a:rPr lang="en-US" i="1" dirty="0"/>
              <a:t>, even denying the Lord who bought them, and bring on themselves swift destruction.</a:t>
            </a:r>
            <a:r>
              <a:rPr lang="en-US" i="1" baseline="30000" dirty="0"/>
              <a:t> 2</a:t>
            </a:r>
            <a:r>
              <a:rPr lang="en-US" i="1" dirty="0"/>
              <a:t> And many will follow their </a:t>
            </a:r>
            <a:r>
              <a:rPr lang="en-US" i="1" u="sng" dirty="0"/>
              <a:t>destructive ways</a:t>
            </a:r>
            <a:r>
              <a:rPr lang="en-US" i="1" dirty="0"/>
              <a:t>, because of whom the way of truth will be blasphemed.</a:t>
            </a:r>
            <a:r>
              <a:rPr lang="en-US" i="1" baseline="30000" dirty="0"/>
              <a:t> 3</a:t>
            </a:r>
            <a:r>
              <a:rPr lang="en-US" i="1" dirty="0"/>
              <a:t> By covetousness they will exploit you with </a:t>
            </a:r>
            <a:r>
              <a:rPr lang="en-US" i="1" u="sng" dirty="0"/>
              <a:t>deceptive words</a:t>
            </a:r>
            <a:r>
              <a:rPr lang="en-US" i="1" dirty="0"/>
              <a:t>; for a long time their judgment has not been idle, and their destruction does not slumber.”</a:t>
            </a:r>
          </a:p>
          <a:p>
            <a:r>
              <a:rPr lang="en-US" b="1" i="0" dirty="0"/>
              <a:t>(2 Peter 2:9-10), </a:t>
            </a:r>
            <a:r>
              <a:rPr lang="en-US" i="1" dirty="0"/>
              <a:t>“then the Lord knows how to deliver the godly out of temptations and to reserve the unjust under punishment for the day of judgment,</a:t>
            </a:r>
            <a:r>
              <a:rPr lang="en-US" i="1" baseline="30000" dirty="0"/>
              <a:t> 10</a:t>
            </a:r>
            <a:r>
              <a:rPr lang="en-US" i="1" dirty="0"/>
              <a:t> and especially those who walk according to the flesh in the lust of uncleanness and despise authority...”</a:t>
            </a:r>
          </a:p>
          <a:p>
            <a:pPr marL="628650" lvl="1" indent="-171450">
              <a:buFont typeface="Arial" panose="020B0604020202020204" pitchFamily="34" charset="0"/>
              <a:buChar char="•"/>
            </a:pPr>
            <a:r>
              <a:rPr lang="en-US" i="0" dirty="0"/>
              <a:t>Note:  Condemned because they are unjust</a:t>
            </a:r>
          </a:p>
          <a:p>
            <a:pPr marL="628650" lvl="1" indent="-171450">
              <a:buFont typeface="Arial" panose="020B0604020202020204" pitchFamily="34" charset="0"/>
              <a:buChar char="•"/>
            </a:pPr>
            <a:r>
              <a:rPr lang="en-US" i="0" dirty="0"/>
              <a:t>Note: It is wrong to despise the authority of Jesus Christ</a:t>
            </a:r>
          </a:p>
          <a:p>
            <a:pPr marL="0" lvl="0" indent="0">
              <a:buFont typeface="Arial" panose="020B0604020202020204" pitchFamily="34" charset="0"/>
              <a:buNone/>
            </a:pPr>
            <a:r>
              <a:rPr lang="en-US" b="1" i="0" dirty="0"/>
              <a:t>(2 Peter 2:13), </a:t>
            </a:r>
            <a:r>
              <a:rPr lang="en-US" i="1" dirty="0"/>
              <a:t>“They are spots and blemishes, carousing in their own deceptions while they feast with you”</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(Jude 4), </a:t>
            </a:r>
            <a:r>
              <a:rPr lang="en-US" i="1" dirty="0"/>
              <a:t>“</a:t>
            </a:r>
            <a:r>
              <a:rPr lang="en-US" dirty="0"/>
              <a:t>For certain men have </a:t>
            </a:r>
            <a:r>
              <a:rPr lang="en-US" u="sng" dirty="0"/>
              <a:t>crept in unnoticed</a:t>
            </a:r>
            <a:r>
              <a:rPr lang="en-US" dirty="0"/>
              <a:t>, who long ago were marked out for this condemnation, </a:t>
            </a:r>
            <a:r>
              <a:rPr lang="en-US" u="sng" dirty="0"/>
              <a:t>ungodly men</a:t>
            </a:r>
            <a:r>
              <a:rPr lang="en-US" dirty="0"/>
              <a:t>, who turn the grace of our God into lewdness and deny the only Lord God and our Lord Jesus Christ.”</a:t>
            </a:r>
          </a:p>
          <a:p>
            <a:pPr marL="0" lvl="0" indent="0">
              <a:buFont typeface="Arial" panose="020B0604020202020204" pitchFamily="34" charset="0"/>
              <a:buNone/>
            </a:pPr>
            <a:r>
              <a:rPr lang="en-US" b="1" i="0" dirty="0"/>
              <a:t>(Jude 14-15), </a:t>
            </a:r>
            <a:r>
              <a:rPr lang="en-US" i="1" dirty="0"/>
              <a:t>“Now Enoch, the seventh from Adam, prophesied about these men also, saying, “Behold, the Lord comes with ten thousands of His saints,</a:t>
            </a:r>
            <a:r>
              <a:rPr lang="en-US" i="1" baseline="30000" dirty="0"/>
              <a:t> 15</a:t>
            </a:r>
            <a:r>
              <a:rPr lang="en-US" i="1" dirty="0"/>
              <a:t> </a:t>
            </a:r>
            <a:r>
              <a:rPr lang="en-US" i="1" u="sng" dirty="0"/>
              <a:t>to execute judgment on all, to convict all who are ungodly among them of all their ungodly deeds which they have committed in an ungodly way, and of all the harsh things which ungodly sinners have spoken against Him</a:t>
            </a:r>
            <a:r>
              <a:rPr lang="en-US" i="1" dirty="0"/>
              <a:t>.”</a:t>
            </a:r>
          </a:p>
        </p:txBody>
      </p:sp>
      <p:sp>
        <p:nvSpPr>
          <p:cNvPr id="4" name="Slide Number Placeholder 3"/>
          <p:cNvSpPr>
            <a:spLocks noGrp="1"/>
          </p:cNvSpPr>
          <p:nvPr>
            <p:ph type="sldNum" sz="quarter" idx="10"/>
          </p:nvPr>
        </p:nvSpPr>
        <p:spPr/>
        <p:txBody>
          <a:bodyPr/>
          <a:lstStyle/>
          <a:p>
            <a:fld id="{1A8EDCC4-725D-4D4D-86F6-BB59548EA93D}" type="slidenum">
              <a:rPr lang="en-US" smtClean="0"/>
              <a:t>7</a:t>
            </a:fld>
            <a:endParaRPr lang="en-US"/>
          </a:p>
        </p:txBody>
      </p:sp>
    </p:spTree>
    <p:extLst>
      <p:ext uri="{BB962C8B-B14F-4D97-AF65-F5344CB8AC3E}">
        <p14:creationId xmlns:p14="http://schemas.microsoft.com/office/powerpoint/2010/main" val="7982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1" dirty="0">
                <a:solidFill>
                  <a:schemeClr val="accent4">
                    <a:lumMod val="40000"/>
                    <a:lumOff val="60000"/>
                  </a:schemeClr>
                </a:solidFill>
              </a:rPr>
              <a:t>There will always be </a:t>
            </a:r>
            <a:r>
              <a:rPr lang="en-US" sz="1200" b="1" dirty="0">
                <a:solidFill>
                  <a:srgbClr val="C9952F"/>
                </a:solidFill>
                <a:effectLst>
                  <a:innerShdw blurRad="114300">
                    <a:prstClr val="black"/>
                  </a:innerShdw>
                </a:effectLst>
                <a:latin typeface="Shermlock" panose="00000400000000000000" pitchFamily="2" charset="0"/>
              </a:rPr>
              <a:t>Controversy</a:t>
            </a:r>
            <a:r>
              <a:rPr lang="en-US" sz="1200" b="1" dirty="0">
                <a:solidFill>
                  <a:schemeClr val="accent4">
                    <a:lumMod val="40000"/>
                    <a:lumOff val="60000"/>
                  </a:schemeClr>
                </a:solidFill>
              </a:rPr>
              <a:t> because Satan continues his work. </a:t>
            </a:r>
          </a:p>
          <a:p>
            <a:pPr marL="171450" indent="-171450" algn="l">
              <a:buFont typeface="Arial" panose="020B0604020202020204" pitchFamily="34" charset="0"/>
              <a:buChar char="•"/>
            </a:pPr>
            <a:r>
              <a:rPr lang="en-US" sz="1200" b="1" dirty="0">
                <a:solidFill>
                  <a:schemeClr val="accent4">
                    <a:lumMod val="40000"/>
                    <a:lumOff val="60000"/>
                  </a:schemeClr>
                </a:solidFill>
              </a:rPr>
              <a:t>There will always be the need to teach, and to contend for the truth of God!</a:t>
            </a:r>
          </a:p>
          <a:p>
            <a:pPr marL="171450" indent="-171450" algn="l">
              <a:buFont typeface="Arial" panose="020B0604020202020204" pitchFamily="34" charset="0"/>
              <a:buChar char="•"/>
            </a:pPr>
            <a:r>
              <a:rPr lang="en-US" sz="1200" b="1" dirty="0">
                <a:solidFill>
                  <a:srgbClr val="C9952F"/>
                </a:solidFill>
              </a:rPr>
              <a:t>Efforts such as this lectureship are beneficial and needed for every generation!</a:t>
            </a:r>
          </a:p>
          <a:p>
            <a:pPr marL="628650" lvl="1" indent="-171450" algn="l">
              <a:buFont typeface="Arial" panose="020B0604020202020204" pitchFamily="34" charset="0"/>
              <a:buChar char="•"/>
            </a:pPr>
            <a:r>
              <a:rPr lang="en-US" sz="1200" b="0" dirty="0">
                <a:solidFill>
                  <a:srgbClr val="C9952F"/>
                </a:solidFill>
              </a:rPr>
              <a:t>We need not, and should not apologize for defending the truth, and exposing error</a:t>
            </a:r>
          </a:p>
          <a:p>
            <a:pPr marL="628650" lvl="1" indent="-171450" algn="l">
              <a:buFont typeface="Arial" panose="020B0604020202020204" pitchFamily="34" charset="0"/>
              <a:buChar char="•"/>
            </a:pPr>
            <a:r>
              <a:rPr lang="en-US" sz="1200" b="0" dirty="0">
                <a:solidFill>
                  <a:srgbClr val="C9952F"/>
                </a:solidFill>
              </a:rPr>
              <a:t>The censure of men should not discourage us in this effort!</a:t>
            </a:r>
          </a:p>
          <a:p>
            <a:pPr marL="171450" indent="-171450" algn="l">
              <a:buFont typeface="Arial" panose="020B0604020202020204" pitchFamily="34" charset="0"/>
              <a:buChar char="•"/>
            </a:pPr>
            <a:endParaRPr lang="en-US" sz="1200" b="1" dirty="0">
              <a:solidFill>
                <a:srgbClr val="C9952F"/>
              </a:solidFill>
            </a:endParaRPr>
          </a:p>
          <a:p>
            <a:pPr marL="171450" indent="-171450" algn="l">
              <a:buFont typeface="Arial" panose="020B0604020202020204" pitchFamily="34" charset="0"/>
              <a:buChar char="•"/>
            </a:pPr>
            <a:r>
              <a:rPr lang="en-US" sz="1200" b="1" dirty="0">
                <a:solidFill>
                  <a:srgbClr val="C9952F"/>
                </a:solidFill>
              </a:rPr>
              <a:t>Paul was blameless because he took this call to defend truth seriously!</a:t>
            </a:r>
          </a:p>
          <a:p>
            <a:pPr marL="0" indent="0" algn="l">
              <a:buFont typeface="Arial" panose="020B0604020202020204" pitchFamily="34" charset="0"/>
              <a:buNone/>
            </a:pPr>
            <a:r>
              <a:rPr lang="en-US" sz="1200" b="1" dirty="0">
                <a:solidFill>
                  <a:srgbClr val="C9952F"/>
                </a:solidFill>
              </a:rPr>
              <a:t>(Acts 20:26-27), </a:t>
            </a:r>
            <a:r>
              <a:rPr lang="en-US" sz="1200" b="0" i="1" dirty="0">
                <a:solidFill>
                  <a:srgbClr val="C9952F"/>
                </a:solidFill>
              </a:rPr>
              <a:t>“</a:t>
            </a:r>
            <a:r>
              <a:rPr lang="en-US" b="0" i="1" dirty="0"/>
              <a:t>Therefore I testify to you this day that I am innocent of the blood of all men.</a:t>
            </a:r>
            <a:r>
              <a:rPr lang="en-US" b="0" i="1" baseline="30000" dirty="0"/>
              <a:t> 27</a:t>
            </a:r>
            <a:r>
              <a:rPr lang="en-US" b="0" i="1" dirty="0"/>
              <a:t> For I have not shunned to declare to you the whole counsel of God.”</a:t>
            </a:r>
            <a:endParaRPr lang="en-US" sz="1200" b="0" i="1" dirty="0">
              <a:solidFill>
                <a:srgbClr val="C9952F"/>
              </a:solidFill>
            </a:endParaRPr>
          </a:p>
          <a:p>
            <a:pPr marL="0" indent="0" algn="l">
              <a:buFont typeface="Arial" panose="020B0604020202020204" pitchFamily="34" charset="0"/>
              <a:buNone/>
            </a:pPr>
            <a:endParaRPr lang="en-US" sz="1200" b="1" dirty="0">
              <a:solidFill>
                <a:srgbClr val="C9952F"/>
              </a:solidFill>
            </a:endParaRPr>
          </a:p>
          <a:p>
            <a:pPr marL="171450" lvl="0" indent="-171450">
              <a:buFont typeface="Arial" panose="020B0604020202020204" pitchFamily="34" charset="0"/>
              <a:buChar char="•"/>
            </a:pPr>
            <a:endParaRPr lang="en-US" b="0" i="1" dirty="0"/>
          </a:p>
        </p:txBody>
      </p:sp>
      <p:sp>
        <p:nvSpPr>
          <p:cNvPr id="4" name="Slide Number Placeholder 3"/>
          <p:cNvSpPr>
            <a:spLocks noGrp="1"/>
          </p:cNvSpPr>
          <p:nvPr>
            <p:ph type="sldNum" sz="quarter" idx="10"/>
          </p:nvPr>
        </p:nvSpPr>
        <p:spPr/>
        <p:txBody>
          <a:bodyPr/>
          <a:lstStyle/>
          <a:p>
            <a:fld id="{1A8EDCC4-725D-4D4D-86F6-BB59548EA93D}" type="slidenum">
              <a:rPr lang="en-US" smtClean="0"/>
              <a:t>8</a:t>
            </a:fld>
            <a:endParaRPr lang="en-US"/>
          </a:p>
        </p:txBody>
      </p:sp>
    </p:spTree>
    <p:extLst>
      <p:ext uri="{BB962C8B-B14F-4D97-AF65-F5344CB8AC3E}">
        <p14:creationId xmlns:p14="http://schemas.microsoft.com/office/powerpoint/2010/main" val="9598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2A6E-352F-4E27-8290-DCB1C3FEB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64C960-54BC-4F37-B07B-C9AAB7E3C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3FBB92-6C79-41CE-ACDE-F6088E018F3F}"/>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5" name="Footer Placeholder 4">
            <a:extLst>
              <a:ext uri="{FF2B5EF4-FFF2-40B4-BE49-F238E27FC236}">
                <a16:creationId xmlns:a16="http://schemas.microsoft.com/office/drawing/2014/main" id="{9B9839AE-B6BA-45C4-9EF8-F6CDD6ED2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891AB-F3BA-4546-AD5D-D465E1B3358B}"/>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102092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5AE0-FE74-4B46-AD3A-E2687A6EB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908EE-7B07-4A9D-A6C7-23863F5631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89C00-AC2D-46B2-A3A0-2ECA2F7B8BC0}"/>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5" name="Footer Placeholder 4">
            <a:extLst>
              <a:ext uri="{FF2B5EF4-FFF2-40B4-BE49-F238E27FC236}">
                <a16:creationId xmlns:a16="http://schemas.microsoft.com/office/drawing/2014/main" id="{A02C2521-48AF-4974-BC8B-28264EA5B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02FD7-DF1D-4594-B57A-962C044EAECE}"/>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88544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13D9-23B6-450C-BA88-16ABE25596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68149-0126-4959-882A-704256FD5D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D646F-3127-4F46-8C3B-21342427EEA0}"/>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5" name="Footer Placeholder 4">
            <a:extLst>
              <a:ext uri="{FF2B5EF4-FFF2-40B4-BE49-F238E27FC236}">
                <a16:creationId xmlns:a16="http://schemas.microsoft.com/office/drawing/2014/main" id="{6038AFF3-2B12-43E0-9393-036266D84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BF750-2201-46FF-AECA-9ECA9FAA58DD}"/>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40500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1B6F-A178-4712-9934-39373A39C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4DE15-0892-4DDD-9686-20BABEB707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C0116-9DCE-4172-AA66-A8CB7D8583B2}"/>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5" name="Footer Placeholder 4">
            <a:extLst>
              <a:ext uri="{FF2B5EF4-FFF2-40B4-BE49-F238E27FC236}">
                <a16:creationId xmlns:a16="http://schemas.microsoft.com/office/drawing/2014/main" id="{795E05DE-5AB8-4FF5-9298-3E1F9DE87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196A3-9292-4E17-A20F-041B0EB937FE}"/>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83407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CC5C-3F87-452C-94AC-F5E3D7A84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0ABABE-94BD-4457-95CC-B1B875023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77CF8D-74CC-4443-A82D-68DE124D65DD}"/>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5" name="Footer Placeholder 4">
            <a:extLst>
              <a:ext uri="{FF2B5EF4-FFF2-40B4-BE49-F238E27FC236}">
                <a16:creationId xmlns:a16="http://schemas.microsoft.com/office/drawing/2014/main" id="{5C688233-3EFC-495B-924C-021A74CE4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61184-C414-4ADB-95F2-D1CBB7A6AA73}"/>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26804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A00F-CFAE-4534-9C1F-215068E73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3CD2F-27F1-494A-B15C-3D8815E5C2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93CB6B-EA73-4B46-8D2A-EAC93EB103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DFCA5-A55F-4F2D-85C7-B3C949E84BB5}"/>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6" name="Footer Placeholder 5">
            <a:extLst>
              <a:ext uri="{FF2B5EF4-FFF2-40B4-BE49-F238E27FC236}">
                <a16:creationId xmlns:a16="http://schemas.microsoft.com/office/drawing/2014/main" id="{14A4C321-EE31-40A1-93F6-F7FEAB47B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38616-EF34-4EBE-994D-DA7679FA324E}"/>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187290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D73A-4250-4D63-81DD-B81703897A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36258C-6669-4AEF-ACDE-072F976B9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CF18A2-29FC-437D-8509-5608D87C6B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5E73A-D459-4CAC-AF1E-F9BA7857B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BF5FFC-8BB7-417C-B18E-CD86A97B44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DBD6B-7BEF-4083-B843-78675F4B2CAA}"/>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8" name="Footer Placeholder 7">
            <a:extLst>
              <a:ext uri="{FF2B5EF4-FFF2-40B4-BE49-F238E27FC236}">
                <a16:creationId xmlns:a16="http://schemas.microsoft.com/office/drawing/2014/main" id="{E6765DD6-56A7-4471-B31A-842CD6676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FE4D9B-56E5-41AD-8EF3-DE44A8050B81}"/>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20429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CF46-8800-4F85-9CB8-179CCF946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718963-F3FB-4842-B61A-22B621052CF1}"/>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4" name="Footer Placeholder 3">
            <a:extLst>
              <a:ext uri="{FF2B5EF4-FFF2-40B4-BE49-F238E27FC236}">
                <a16:creationId xmlns:a16="http://schemas.microsoft.com/office/drawing/2014/main" id="{0699BC98-E7D5-4514-A0FD-70522D464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BD2FCB-E358-4CE0-851E-9125C3D47B29}"/>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4027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3D02B-E43C-4A85-99AF-83592647C50A}"/>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3" name="Footer Placeholder 2">
            <a:extLst>
              <a:ext uri="{FF2B5EF4-FFF2-40B4-BE49-F238E27FC236}">
                <a16:creationId xmlns:a16="http://schemas.microsoft.com/office/drawing/2014/main" id="{C52A7FE0-CB14-4542-BEC5-7323CACD7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52DB5C-3C6C-471F-8360-C4D28F5F3880}"/>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406947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A80D-0F34-48A0-A291-03AF53A6F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02A73B-DC9E-41DC-A72D-1DB5F962E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7CE37D-C798-4B1A-8ECA-375568EBE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305F86-A1DF-42D1-8D55-3B801E1DD41A}"/>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6" name="Footer Placeholder 5">
            <a:extLst>
              <a:ext uri="{FF2B5EF4-FFF2-40B4-BE49-F238E27FC236}">
                <a16:creationId xmlns:a16="http://schemas.microsoft.com/office/drawing/2014/main" id="{659AEFAA-F73E-4C43-A611-9FE7113B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656D8-BD1B-4836-B1AD-1DBB2EDD124C}"/>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273786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7426-F09B-4116-A928-D27E5C10B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B9709-D95A-4939-A26E-AC0DA3C99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E3B3-20EB-49C2-BC04-FC383E725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0E7D2B-AAA9-4E00-A66B-D38588161EE5}"/>
              </a:ext>
            </a:extLst>
          </p:cNvPr>
          <p:cNvSpPr>
            <a:spLocks noGrp="1"/>
          </p:cNvSpPr>
          <p:nvPr>
            <p:ph type="dt" sz="half" idx="10"/>
          </p:nvPr>
        </p:nvSpPr>
        <p:spPr/>
        <p:txBody>
          <a:bodyPr/>
          <a:lstStyle/>
          <a:p>
            <a:fld id="{500CC275-AD28-4CEB-9A5F-2A5E04847F98}" type="datetimeFigureOut">
              <a:rPr lang="en-US" smtClean="0"/>
              <a:t>11/2/2017</a:t>
            </a:fld>
            <a:endParaRPr lang="en-US"/>
          </a:p>
        </p:txBody>
      </p:sp>
      <p:sp>
        <p:nvSpPr>
          <p:cNvPr id="6" name="Footer Placeholder 5">
            <a:extLst>
              <a:ext uri="{FF2B5EF4-FFF2-40B4-BE49-F238E27FC236}">
                <a16:creationId xmlns:a16="http://schemas.microsoft.com/office/drawing/2014/main" id="{210E3EB7-C345-4794-97C7-5DC5AB4FF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7F2A3-8EA4-4C26-B866-1AB2596E6269}"/>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4159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FB1ED-9DF0-4F4E-ABD6-FFB9CE29E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B6337-BC98-41B7-BA19-3D9A60CE0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8D063-BA87-489F-B0FC-C71859D6A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CC275-AD28-4CEB-9A5F-2A5E04847F98}" type="datetimeFigureOut">
              <a:rPr lang="en-US" smtClean="0"/>
              <a:t>11/2/2017</a:t>
            </a:fld>
            <a:endParaRPr lang="en-US"/>
          </a:p>
        </p:txBody>
      </p:sp>
      <p:sp>
        <p:nvSpPr>
          <p:cNvPr id="5" name="Footer Placeholder 4">
            <a:extLst>
              <a:ext uri="{FF2B5EF4-FFF2-40B4-BE49-F238E27FC236}">
                <a16:creationId xmlns:a16="http://schemas.microsoft.com/office/drawing/2014/main" id="{56F75A57-3899-40C0-B78C-760AE2156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E6019A-30CE-4507-8BFD-A658A8B38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3486E-183A-493E-A33D-E1BC2A7CE773}" type="slidenum">
              <a:rPr lang="en-US" smtClean="0"/>
              <a:t>‹#›</a:t>
            </a:fld>
            <a:endParaRPr lang="en-US"/>
          </a:p>
        </p:txBody>
      </p:sp>
    </p:spTree>
    <p:extLst>
      <p:ext uri="{BB962C8B-B14F-4D97-AF65-F5344CB8AC3E}">
        <p14:creationId xmlns:p14="http://schemas.microsoft.com/office/powerpoint/2010/main" val="181228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0A92C6-62E2-4E8B-AA49-540059152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55" y="403722"/>
            <a:ext cx="10913035" cy="4582262"/>
          </a:xfrm>
          <a:prstGeom prst="rect">
            <a:avLst/>
          </a:prstGeom>
        </p:spPr>
      </p:pic>
      <p:sp>
        <p:nvSpPr>
          <p:cNvPr id="2" name="Title 1">
            <a:extLst>
              <a:ext uri="{FF2B5EF4-FFF2-40B4-BE49-F238E27FC236}">
                <a16:creationId xmlns:a16="http://schemas.microsoft.com/office/drawing/2014/main" id="{EF0A637E-E808-41DB-8C5E-3F89DF5E9F7A}"/>
              </a:ext>
            </a:extLst>
          </p:cNvPr>
          <p:cNvSpPr>
            <a:spLocks noGrp="1"/>
          </p:cNvSpPr>
          <p:nvPr>
            <p:ph type="ctrTitle"/>
          </p:nvPr>
        </p:nvSpPr>
        <p:spPr>
          <a:xfrm>
            <a:off x="1690256" y="4886036"/>
            <a:ext cx="9873672" cy="1367127"/>
          </a:xfrm>
        </p:spPr>
        <p:txBody>
          <a:bodyPr>
            <a:noAutofit/>
          </a:bodyPr>
          <a:lstStyle/>
          <a:p>
            <a:r>
              <a:rPr lang="en-US" sz="7200" dirty="0">
                <a:solidFill>
                  <a:srgbClr val="C9952F"/>
                </a:solidFill>
                <a:latin typeface="ShermlockOpen" panose="00000400000000000000" pitchFamily="2" charset="0"/>
              </a:rPr>
              <a:t>among the people of God</a:t>
            </a:r>
          </a:p>
        </p:txBody>
      </p:sp>
    </p:spTree>
    <p:extLst>
      <p:ext uri="{BB962C8B-B14F-4D97-AF65-F5344CB8AC3E}">
        <p14:creationId xmlns:p14="http://schemas.microsoft.com/office/powerpoint/2010/main" val="2860031393"/>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1516380" y="437803"/>
            <a:ext cx="9144000" cy="1386840"/>
          </a:xfrm>
        </p:spPr>
        <p:txBody>
          <a:bodyPr>
            <a:normAutofit/>
          </a:bodyPr>
          <a:lstStyle/>
          <a:p>
            <a:r>
              <a:rPr lang="en-US" sz="7200" dirty="0">
                <a:solidFill>
                  <a:srgbClr val="C9952F"/>
                </a:solidFill>
                <a:latin typeface="Shermlock" panose="00000400000000000000" pitchFamily="2" charset="0"/>
              </a:rPr>
              <a:t>Why Controversy Exists</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1203960" y="2098963"/>
            <a:ext cx="9768840" cy="4218709"/>
          </a:xfrm>
        </p:spPr>
        <p:txBody>
          <a:bodyPr>
            <a:normAutofit/>
          </a:bodyPr>
          <a:lstStyle/>
          <a:p>
            <a:r>
              <a:rPr lang="en-US" sz="4800" b="1" dirty="0">
                <a:solidFill>
                  <a:schemeClr val="accent4">
                    <a:lumMod val="40000"/>
                    <a:lumOff val="60000"/>
                  </a:schemeClr>
                </a:solidFill>
              </a:rPr>
              <a:t>Acts 20:25-30</a:t>
            </a:r>
          </a:p>
          <a:p>
            <a:r>
              <a:rPr lang="en-US" sz="4800" b="1" dirty="0">
                <a:solidFill>
                  <a:schemeClr val="accent4">
                    <a:lumMod val="40000"/>
                    <a:lumOff val="60000"/>
                  </a:schemeClr>
                </a:solidFill>
              </a:rPr>
              <a:t>1 Peter 5:8</a:t>
            </a:r>
          </a:p>
          <a:p>
            <a:r>
              <a:rPr lang="en-US" sz="4800" b="1" dirty="0">
                <a:solidFill>
                  <a:schemeClr val="accent4">
                    <a:lumMod val="40000"/>
                    <a:lumOff val="60000"/>
                  </a:schemeClr>
                </a:solidFill>
              </a:rPr>
              <a:t>Jude 3</a:t>
            </a:r>
          </a:p>
          <a:p>
            <a:r>
              <a:rPr lang="en-US" sz="4800" b="1" dirty="0">
                <a:solidFill>
                  <a:schemeClr val="accent4">
                    <a:lumMod val="40000"/>
                    <a:lumOff val="60000"/>
                  </a:schemeClr>
                </a:solidFill>
              </a:rPr>
              <a:t>Galatians 2:1-5</a:t>
            </a:r>
          </a:p>
          <a:p>
            <a:r>
              <a:rPr lang="en-US" sz="4800" b="1" dirty="0">
                <a:solidFill>
                  <a:schemeClr val="accent4">
                    <a:lumMod val="40000"/>
                    <a:lumOff val="60000"/>
                  </a:schemeClr>
                </a:solidFill>
              </a:rPr>
              <a:t>1 Corinthians 4:1-4</a:t>
            </a:r>
          </a:p>
        </p:txBody>
      </p:sp>
    </p:spTree>
    <p:extLst>
      <p:ext uri="{BB962C8B-B14F-4D97-AF65-F5344CB8AC3E}">
        <p14:creationId xmlns:p14="http://schemas.microsoft.com/office/powerpoint/2010/main" val="675723278"/>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1516380" y="437803"/>
            <a:ext cx="9144000" cy="1386840"/>
          </a:xfrm>
        </p:spPr>
        <p:txBody>
          <a:bodyPr>
            <a:normAutofit/>
          </a:bodyPr>
          <a:lstStyle/>
          <a:p>
            <a:r>
              <a:rPr lang="en-US" sz="7200" dirty="0">
                <a:solidFill>
                  <a:srgbClr val="C9952F"/>
                </a:solidFill>
                <a:latin typeface="Shermlock" panose="00000400000000000000" pitchFamily="2" charset="0"/>
              </a:rPr>
              <a:t>Our appeal is Unique</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1203960" y="2098963"/>
            <a:ext cx="9768840" cy="4218709"/>
          </a:xfrm>
        </p:spPr>
        <p:txBody>
          <a:bodyPr>
            <a:normAutofit/>
          </a:bodyPr>
          <a:lstStyle/>
          <a:p>
            <a:r>
              <a:rPr lang="en-US" sz="4800" b="1" dirty="0">
                <a:solidFill>
                  <a:schemeClr val="accent4">
                    <a:lumMod val="40000"/>
                    <a:lumOff val="60000"/>
                  </a:schemeClr>
                </a:solidFill>
              </a:rPr>
              <a:t>John 14:6</a:t>
            </a:r>
          </a:p>
          <a:p>
            <a:r>
              <a:rPr lang="en-US" sz="4800" b="1" dirty="0">
                <a:solidFill>
                  <a:schemeClr val="accent4">
                    <a:lumMod val="40000"/>
                    <a:lumOff val="60000"/>
                  </a:schemeClr>
                </a:solidFill>
              </a:rPr>
              <a:t>1 Timothy 4:1-3; 2 Timothy 3:16-17</a:t>
            </a:r>
          </a:p>
          <a:p>
            <a:r>
              <a:rPr lang="en-US" sz="4800" b="1" dirty="0">
                <a:solidFill>
                  <a:schemeClr val="accent4">
                    <a:lumMod val="40000"/>
                    <a:lumOff val="60000"/>
                  </a:schemeClr>
                </a:solidFill>
              </a:rPr>
              <a:t>James 2:24; John 17:20-21</a:t>
            </a:r>
          </a:p>
          <a:p>
            <a:r>
              <a:rPr lang="en-US" sz="4800" b="1" dirty="0">
                <a:solidFill>
                  <a:schemeClr val="accent4">
                    <a:lumMod val="40000"/>
                    <a:lumOff val="60000"/>
                  </a:schemeClr>
                </a:solidFill>
              </a:rPr>
              <a:t>2 John 9</a:t>
            </a:r>
          </a:p>
          <a:p>
            <a:r>
              <a:rPr lang="en-US" sz="4800" b="1" dirty="0">
                <a:solidFill>
                  <a:schemeClr val="accent4">
                    <a:lumMod val="40000"/>
                    <a:lumOff val="60000"/>
                  </a:schemeClr>
                </a:solidFill>
              </a:rPr>
              <a:t>Matthew 7:13-14</a:t>
            </a:r>
          </a:p>
        </p:txBody>
      </p:sp>
    </p:spTree>
    <p:extLst>
      <p:ext uri="{BB962C8B-B14F-4D97-AF65-F5344CB8AC3E}">
        <p14:creationId xmlns:p14="http://schemas.microsoft.com/office/powerpoint/2010/main" val="1653294129"/>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32C7-20C7-4B80-BA56-4D9E23D5CB1C}"/>
              </a:ext>
            </a:extLst>
          </p:cNvPr>
          <p:cNvSpPr>
            <a:spLocks noGrp="1"/>
          </p:cNvSpPr>
          <p:nvPr>
            <p:ph type="title"/>
          </p:nvPr>
        </p:nvSpPr>
        <p:spPr>
          <a:xfrm>
            <a:off x="442686" y="161926"/>
            <a:ext cx="11306628" cy="984704"/>
          </a:xfrm>
          <a:ln w="6350">
            <a:solidFill>
              <a:srgbClr val="C9952F"/>
            </a:solidFill>
          </a:ln>
        </p:spPr>
        <p:txBody>
          <a:bodyPr anchor="b">
            <a:noAutofit/>
          </a:bodyPr>
          <a:lstStyle/>
          <a:p>
            <a:pPr algn="ctr"/>
            <a:r>
              <a:rPr lang="en-US" sz="5400" dirty="0">
                <a:solidFill>
                  <a:srgbClr val="C9952F"/>
                </a:solidFill>
                <a:latin typeface="Shermlock" panose="00000400000000000000" pitchFamily="2" charset="0"/>
              </a:rPr>
              <a:t>Handling Controversy in the N.T. Church</a:t>
            </a:r>
          </a:p>
        </p:txBody>
      </p:sp>
      <p:sp>
        <p:nvSpPr>
          <p:cNvPr id="3" name="Content Placeholder 2">
            <a:extLst>
              <a:ext uri="{FF2B5EF4-FFF2-40B4-BE49-F238E27FC236}">
                <a16:creationId xmlns:a16="http://schemas.microsoft.com/office/drawing/2014/main" id="{6CD5C9A1-1142-4F3B-83C3-D7305CF7E998}"/>
              </a:ext>
            </a:extLst>
          </p:cNvPr>
          <p:cNvSpPr>
            <a:spLocks noGrp="1"/>
          </p:cNvSpPr>
          <p:nvPr>
            <p:ph idx="1"/>
          </p:nvPr>
        </p:nvSpPr>
        <p:spPr>
          <a:xfrm>
            <a:off x="1097280" y="1206590"/>
            <a:ext cx="10058400" cy="5573484"/>
          </a:xfrm>
        </p:spPr>
        <p:txBody>
          <a:bodyPr>
            <a:normAutofit/>
          </a:bodyPr>
          <a:lstStyle/>
          <a:p>
            <a:pPr marL="406400" indent="-406400">
              <a:lnSpc>
                <a:spcPct val="100000"/>
              </a:lnSpc>
              <a:spcBef>
                <a:spcPts val="0"/>
              </a:spcBef>
            </a:pPr>
            <a:r>
              <a:rPr lang="en-US" sz="4400" b="1" dirty="0">
                <a:solidFill>
                  <a:srgbClr val="C9952F"/>
                </a:solidFill>
              </a:rPr>
              <a:t>Judaizing Teachers</a:t>
            </a:r>
          </a:p>
          <a:p>
            <a:pPr marL="1030288" lvl="1" indent="-406400">
              <a:lnSpc>
                <a:spcPct val="100000"/>
              </a:lnSpc>
              <a:spcBef>
                <a:spcPts val="0"/>
              </a:spcBef>
            </a:pPr>
            <a:r>
              <a:rPr lang="en-US" sz="4000" dirty="0">
                <a:solidFill>
                  <a:schemeClr val="accent4">
                    <a:lumMod val="40000"/>
                    <a:lumOff val="60000"/>
                  </a:schemeClr>
                </a:solidFill>
              </a:rPr>
              <a:t>Acts 15:1-3, 13-17; Galatians 5:12</a:t>
            </a:r>
          </a:p>
        </p:txBody>
      </p:sp>
    </p:spTree>
    <p:extLst>
      <p:ext uri="{BB962C8B-B14F-4D97-AF65-F5344CB8AC3E}">
        <p14:creationId xmlns:p14="http://schemas.microsoft.com/office/powerpoint/2010/main" val="820453701"/>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32C7-20C7-4B80-BA56-4D9E23D5CB1C}"/>
              </a:ext>
            </a:extLst>
          </p:cNvPr>
          <p:cNvSpPr>
            <a:spLocks noGrp="1"/>
          </p:cNvSpPr>
          <p:nvPr>
            <p:ph type="title"/>
          </p:nvPr>
        </p:nvSpPr>
        <p:spPr>
          <a:xfrm>
            <a:off x="442686" y="161926"/>
            <a:ext cx="11306628" cy="984704"/>
          </a:xfrm>
          <a:ln w="6350">
            <a:solidFill>
              <a:srgbClr val="C9952F"/>
            </a:solidFill>
          </a:ln>
        </p:spPr>
        <p:txBody>
          <a:bodyPr anchor="b">
            <a:noAutofit/>
          </a:bodyPr>
          <a:lstStyle/>
          <a:p>
            <a:pPr algn="ctr"/>
            <a:r>
              <a:rPr lang="en-US" sz="5400" dirty="0">
                <a:solidFill>
                  <a:srgbClr val="C9952F"/>
                </a:solidFill>
                <a:latin typeface="Shermlock" panose="00000400000000000000" pitchFamily="2" charset="0"/>
              </a:rPr>
              <a:t>Handling Controversy in the N.T. Church</a:t>
            </a:r>
          </a:p>
        </p:txBody>
      </p:sp>
      <p:sp>
        <p:nvSpPr>
          <p:cNvPr id="3" name="Content Placeholder 2">
            <a:extLst>
              <a:ext uri="{FF2B5EF4-FFF2-40B4-BE49-F238E27FC236}">
                <a16:creationId xmlns:a16="http://schemas.microsoft.com/office/drawing/2014/main" id="{6CD5C9A1-1142-4F3B-83C3-D7305CF7E998}"/>
              </a:ext>
            </a:extLst>
          </p:cNvPr>
          <p:cNvSpPr>
            <a:spLocks noGrp="1"/>
          </p:cNvSpPr>
          <p:nvPr>
            <p:ph idx="1"/>
          </p:nvPr>
        </p:nvSpPr>
        <p:spPr>
          <a:xfrm>
            <a:off x="1097280" y="1206590"/>
            <a:ext cx="10058400" cy="5573484"/>
          </a:xfrm>
        </p:spPr>
        <p:txBody>
          <a:bodyPr>
            <a:normAutofit/>
          </a:bodyPr>
          <a:lstStyle/>
          <a:p>
            <a:pPr marL="406400" indent="-406400">
              <a:lnSpc>
                <a:spcPct val="100000"/>
              </a:lnSpc>
              <a:spcBef>
                <a:spcPts val="0"/>
              </a:spcBef>
            </a:pPr>
            <a:r>
              <a:rPr lang="en-US" sz="4400" b="1" dirty="0">
                <a:solidFill>
                  <a:srgbClr val="C9952F"/>
                </a:solidFill>
              </a:rPr>
              <a:t>Judaizing Teachers</a:t>
            </a:r>
          </a:p>
          <a:p>
            <a:pPr marL="1030288" lvl="1" indent="-406400">
              <a:lnSpc>
                <a:spcPct val="100000"/>
              </a:lnSpc>
              <a:spcBef>
                <a:spcPts val="0"/>
              </a:spcBef>
            </a:pPr>
            <a:r>
              <a:rPr lang="en-US" sz="4000" dirty="0">
                <a:solidFill>
                  <a:schemeClr val="accent4">
                    <a:lumMod val="40000"/>
                    <a:lumOff val="60000"/>
                  </a:schemeClr>
                </a:solidFill>
              </a:rPr>
              <a:t>Acts 15:1-3, 13-17; Galatians 5:12</a:t>
            </a:r>
          </a:p>
          <a:p>
            <a:pPr marL="406400" indent="-406400">
              <a:lnSpc>
                <a:spcPct val="100000"/>
              </a:lnSpc>
              <a:spcBef>
                <a:spcPts val="0"/>
              </a:spcBef>
            </a:pPr>
            <a:r>
              <a:rPr lang="en-US" sz="4400" b="1" dirty="0">
                <a:solidFill>
                  <a:srgbClr val="C9952F"/>
                </a:solidFill>
              </a:rPr>
              <a:t>Error Regarding the Resurrection</a:t>
            </a:r>
          </a:p>
          <a:p>
            <a:pPr marL="1030288" lvl="1" indent="-406400">
              <a:lnSpc>
                <a:spcPct val="100000"/>
              </a:lnSpc>
              <a:spcBef>
                <a:spcPts val="0"/>
              </a:spcBef>
            </a:pPr>
            <a:r>
              <a:rPr lang="en-US" sz="4000" dirty="0">
                <a:solidFill>
                  <a:schemeClr val="accent4">
                    <a:lumMod val="40000"/>
                    <a:lumOff val="60000"/>
                  </a:schemeClr>
                </a:solidFill>
              </a:rPr>
              <a:t>1 Corinthians 15:12-19; 2 Timothy 2:16-18</a:t>
            </a:r>
          </a:p>
        </p:txBody>
      </p:sp>
    </p:spTree>
    <p:extLst>
      <p:ext uri="{BB962C8B-B14F-4D97-AF65-F5344CB8AC3E}">
        <p14:creationId xmlns:p14="http://schemas.microsoft.com/office/powerpoint/2010/main" val="17690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32C7-20C7-4B80-BA56-4D9E23D5CB1C}"/>
              </a:ext>
            </a:extLst>
          </p:cNvPr>
          <p:cNvSpPr>
            <a:spLocks noGrp="1"/>
          </p:cNvSpPr>
          <p:nvPr>
            <p:ph type="title"/>
          </p:nvPr>
        </p:nvSpPr>
        <p:spPr>
          <a:xfrm>
            <a:off x="442686" y="161926"/>
            <a:ext cx="11306628" cy="984704"/>
          </a:xfrm>
          <a:ln w="6350">
            <a:solidFill>
              <a:srgbClr val="C9952F"/>
            </a:solidFill>
          </a:ln>
        </p:spPr>
        <p:txBody>
          <a:bodyPr anchor="b">
            <a:noAutofit/>
          </a:bodyPr>
          <a:lstStyle/>
          <a:p>
            <a:pPr algn="ctr"/>
            <a:r>
              <a:rPr lang="en-US" sz="5400" dirty="0">
                <a:solidFill>
                  <a:srgbClr val="C9952F"/>
                </a:solidFill>
                <a:latin typeface="Shermlock" panose="00000400000000000000" pitchFamily="2" charset="0"/>
              </a:rPr>
              <a:t>Handling Controversy in the N.T. Church</a:t>
            </a:r>
          </a:p>
        </p:txBody>
      </p:sp>
      <p:sp>
        <p:nvSpPr>
          <p:cNvPr id="3" name="Content Placeholder 2">
            <a:extLst>
              <a:ext uri="{FF2B5EF4-FFF2-40B4-BE49-F238E27FC236}">
                <a16:creationId xmlns:a16="http://schemas.microsoft.com/office/drawing/2014/main" id="{6CD5C9A1-1142-4F3B-83C3-D7305CF7E998}"/>
              </a:ext>
            </a:extLst>
          </p:cNvPr>
          <p:cNvSpPr>
            <a:spLocks noGrp="1"/>
          </p:cNvSpPr>
          <p:nvPr>
            <p:ph idx="1"/>
          </p:nvPr>
        </p:nvSpPr>
        <p:spPr>
          <a:xfrm>
            <a:off x="1097280" y="1206590"/>
            <a:ext cx="10058400" cy="5573484"/>
          </a:xfrm>
        </p:spPr>
        <p:txBody>
          <a:bodyPr>
            <a:normAutofit/>
          </a:bodyPr>
          <a:lstStyle/>
          <a:p>
            <a:pPr marL="406400" indent="-406400">
              <a:lnSpc>
                <a:spcPct val="100000"/>
              </a:lnSpc>
              <a:spcBef>
                <a:spcPts val="0"/>
              </a:spcBef>
            </a:pPr>
            <a:r>
              <a:rPr lang="en-US" sz="4400" b="1" dirty="0">
                <a:solidFill>
                  <a:srgbClr val="C9952F"/>
                </a:solidFill>
              </a:rPr>
              <a:t>Judaizing Teachers</a:t>
            </a:r>
          </a:p>
          <a:p>
            <a:pPr marL="1030288" lvl="1" indent="-406400">
              <a:lnSpc>
                <a:spcPct val="100000"/>
              </a:lnSpc>
              <a:spcBef>
                <a:spcPts val="0"/>
              </a:spcBef>
            </a:pPr>
            <a:r>
              <a:rPr lang="en-US" sz="4000" dirty="0">
                <a:solidFill>
                  <a:schemeClr val="accent4">
                    <a:lumMod val="40000"/>
                    <a:lumOff val="60000"/>
                  </a:schemeClr>
                </a:solidFill>
              </a:rPr>
              <a:t>Acts 15:1-3, 13-17; Galatians 5:12</a:t>
            </a:r>
          </a:p>
          <a:p>
            <a:pPr marL="406400" indent="-406400">
              <a:lnSpc>
                <a:spcPct val="100000"/>
              </a:lnSpc>
              <a:spcBef>
                <a:spcPts val="0"/>
              </a:spcBef>
            </a:pPr>
            <a:r>
              <a:rPr lang="en-US" sz="4400" b="1" dirty="0">
                <a:solidFill>
                  <a:srgbClr val="C9952F"/>
                </a:solidFill>
              </a:rPr>
              <a:t>Error Regarding the Resurrection</a:t>
            </a:r>
          </a:p>
          <a:p>
            <a:pPr marL="1030288" lvl="1" indent="-406400">
              <a:lnSpc>
                <a:spcPct val="100000"/>
              </a:lnSpc>
              <a:spcBef>
                <a:spcPts val="0"/>
              </a:spcBef>
            </a:pPr>
            <a:r>
              <a:rPr lang="en-US" sz="4000" dirty="0">
                <a:solidFill>
                  <a:schemeClr val="accent4">
                    <a:lumMod val="40000"/>
                    <a:lumOff val="60000"/>
                  </a:schemeClr>
                </a:solidFill>
              </a:rPr>
              <a:t>1 Corinthians 15:12-19; 2 Timothy 2:16-18</a:t>
            </a:r>
          </a:p>
          <a:p>
            <a:pPr marL="406400" indent="-406400">
              <a:lnSpc>
                <a:spcPct val="100000"/>
              </a:lnSpc>
              <a:spcBef>
                <a:spcPts val="0"/>
              </a:spcBef>
            </a:pPr>
            <a:r>
              <a:rPr lang="en-US" sz="4400" b="1" dirty="0">
                <a:solidFill>
                  <a:srgbClr val="C9952F"/>
                </a:solidFill>
              </a:rPr>
              <a:t>Gnostic Influences</a:t>
            </a:r>
          </a:p>
          <a:p>
            <a:pPr marL="1030288" lvl="1" indent="-406400">
              <a:lnSpc>
                <a:spcPct val="100000"/>
              </a:lnSpc>
              <a:spcBef>
                <a:spcPts val="0"/>
              </a:spcBef>
            </a:pPr>
            <a:r>
              <a:rPr lang="en-US" sz="4000" dirty="0">
                <a:solidFill>
                  <a:schemeClr val="accent4">
                    <a:lumMod val="40000"/>
                    <a:lumOff val="60000"/>
                  </a:schemeClr>
                </a:solidFill>
              </a:rPr>
              <a:t>2 John 7-11</a:t>
            </a:r>
          </a:p>
        </p:txBody>
      </p:sp>
    </p:spTree>
    <p:extLst>
      <p:ext uri="{BB962C8B-B14F-4D97-AF65-F5344CB8AC3E}">
        <p14:creationId xmlns:p14="http://schemas.microsoft.com/office/powerpoint/2010/main" val="38941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32C7-20C7-4B80-BA56-4D9E23D5CB1C}"/>
              </a:ext>
            </a:extLst>
          </p:cNvPr>
          <p:cNvSpPr>
            <a:spLocks noGrp="1"/>
          </p:cNvSpPr>
          <p:nvPr>
            <p:ph type="title"/>
          </p:nvPr>
        </p:nvSpPr>
        <p:spPr>
          <a:xfrm>
            <a:off x="442686" y="161926"/>
            <a:ext cx="11306628" cy="984704"/>
          </a:xfrm>
          <a:ln w="6350">
            <a:solidFill>
              <a:srgbClr val="C9952F"/>
            </a:solidFill>
          </a:ln>
        </p:spPr>
        <p:txBody>
          <a:bodyPr anchor="b">
            <a:noAutofit/>
          </a:bodyPr>
          <a:lstStyle/>
          <a:p>
            <a:pPr algn="ctr"/>
            <a:r>
              <a:rPr lang="en-US" sz="5400" dirty="0">
                <a:solidFill>
                  <a:srgbClr val="C9952F"/>
                </a:solidFill>
                <a:latin typeface="Shermlock" panose="00000400000000000000" pitchFamily="2" charset="0"/>
              </a:rPr>
              <a:t>Handling Controversy in the N.T. Church</a:t>
            </a:r>
          </a:p>
        </p:txBody>
      </p:sp>
      <p:sp>
        <p:nvSpPr>
          <p:cNvPr id="3" name="Content Placeholder 2">
            <a:extLst>
              <a:ext uri="{FF2B5EF4-FFF2-40B4-BE49-F238E27FC236}">
                <a16:creationId xmlns:a16="http://schemas.microsoft.com/office/drawing/2014/main" id="{6CD5C9A1-1142-4F3B-83C3-D7305CF7E998}"/>
              </a:ext>
            </a:extLst>
          </p:cNvPr>
          <p:cNvSpPr>
            <a:spLocks noGrp="1"/>
          </p:cNvSpPr>
          <p:nvPr>
            <p:ph idx="1"/>
          </p:nvPr>
        </p:nvSpPr>
        <p:spPr>
          <a:xfrm>
            <a:off x="1097280" y="1206590"/>
            <a:ext cx="10058400" cy="5573484"/>
          </a:xfrm>
        </p:spPr>
        <p:txBody>
          <a:bodyPr>
            <a:normAutofit/>
          </a:bodyPr>
          <a:lstStyle/>
          <a:p>
            <a:pPr marL="406400" indent="-406400">
              <a:lnSpc>
                <a:spcPct val="100000"/>
              </a:lnSpc>
              <a:spcBef>
                <a:spcPts val="0"/>
              </a:spcBef>
            </a:pPr>
            <a:r>
              <a:rPr lang="en-US" sz="4400" b="1" dirty="0">
                <a:solidFill>
                  <a:srgbClr val="C9952F"/>
                </a:solidFill>
              </a:rPr>
              <a:t>Judaizing Teachers</a:t>
            </a:r>
          </a:p>
          <a:p>
            <a:pPr marL="1030288" lvl="1" indent="-406400">
              <a:lnSpc>
                <a:spcPct val="100000"/>
              </a:lnSpc>
              <a:spcBef>
                <a:spcPts val="0"/>
              </a:spcBef>
            </a:pPr>
            <a:r>
              <a:rPr lang="en-US" sz="4000" dirty="0">
                <a:solidFill>
                  <a:schemeClr val="accent4">
                    <a:lumMod val="40000"/>
                    <a:lumOff val="60000"/>
                  </a:schemeClr>
                </a:solidFill>
              </a:rPr>
              <a:t>Acts 15:1-3, 13-17; Galatians 5:12</a:t>
            </a:r>
          </a:p>
          <a:p>
            <a:pPr marL="406400" indent="-406400">
              <a:lnSpc>
                <a:spcPct val="100000"/>
              </a:lnSpc>
              <a:spcBef>
                <a:spcPts val="0"/>
              </a:spcBef>
            </a:pPr>
            <a:r>
              <a:rPr lang="en-US" sz="4400" b="1" dirty="0">
                <a:solidFill>
                  <a:srgbClr val="C9952F"/>
                </a:solidFill>
              </a:rPr>
              <a:t>Error Regarding the Resurrection</a:t>
            </a:r>
          </a:p>
          <a:p>
            <a:pPr marL="1030288" lvl="1" indent="-406400">
              <a:lnSpc>
                <a:spcPct val="100000"/>
              </a:lnSpc>
              <a:spcBef>
                <a:spcPts val="0"/>
              </a:spcBef>
            </a:pPr>
            <a:r>
              <a:rPr lang="en-US" sz="4000" dirty="0">
                <a:solidFill>
                  <a:schemeClr val="accent4">
                    <a:lumMod val="40000"/>
                    <a:lumOff val="60000"/>
                  </a:schemeClr>
                </a:solidFill>
              </a:rPr>
              <a:t>1 Corinthians 15:12-19; 2 Timothy 2:16-18</a:t>
            </a:r>
          </a:p>
          <a:p>
            <a:pPr marL="406400" indent="-406400">
              <a:lnSpc>
                <a:spcPct val="100000"/>
              </a:lnSpc>
              <a:spcBef>
                <a:spcPts val="0"/>
              </a:spcBef>
            </a:pPr>
            <a:r>
              <a:rPr lang="en-US" sz="4400" b="1" dirty="0">
                <a:solidFill>
                  <a:srgbClr val="C9952F"/>
                </a:solidFill>
              </a:rPr>
              <a:t>Gnostic Influences</a:t>
            </a:r>
          </a:p>
          <a:p>
            <a:pPr marL="1030288" lvl="1" indent="-406400">
              <a:lnSpc>
                <a:spcPct val="100000"/>
              </a:lnSpc>
              <a:spcBef>
                <a:spcPts val="0"/>
              </a:spcBef>
            </a:pPr>
            <a:r>
              <a:rPr lang="en-US" sz="4000" dirty="0">
                <a:solidFill>
                  <a:schemeClr val="accent4">
                    <a:lumMod val="40000"/>
                    <a:lumOff val="60000"/>
                  </a:schemeClr>
                </a:solidFill>
              </a:rPr>
              <a:t>2 John 7-11</a:t>
            </a:r>
          </a:p>
          <a:p>
            <a:pPr marL="406400" indent="-406400">
              <a:lnSpc>
                <a:spcPct val="100000"/>
              </a:lnSpc>
              <a:spcBef>
                <a:spcPts val="0"/>
              </a:spcBef>
            </a:pPr>
            <a:r>
              <a:rPr lang="en-US" sz="4400" b="1" dirty="0">
                <a:solidFill>
                  <a:srgbClr val="C9952F"/>
                </a:solidFill>
              </a:rPr>
              <a:t>False Teaching Characterized</a:t>
            </a:r>
          </a:p>
          <a:p>
            <a:pPr marL="973138" lvl="1" indent="-406400">
              <a:lnSpc>
                <a:spcPct val="100000"/>
              </a:lnSpc>
              <a:spcBef>
                <a:spcPts val="0"/>
              </a:spcBef>
            </a:pPr>
            <a:r>
              <a:rPr lang="en-US" sz="4000" dirty="0">
                <a:solidFill>
                  <a:schemeClr val="accent4">
                    <a:lumMod val="40000"/>
                    <a:lumOff val="60000"/>
                  </a:schemeClr>
                </a:solidFill>
              </a:rPr>
              <a:t>2 Peter 2:1-3, 9-10, 13; Jude 4, 14-15</a:t>
            </a:r>
          </a:p>
        </p:txBody>
      </p:sp>
    </p:spTree>
    <p:extLst>
      <p:ext uri="{BB962C8B-B14F-4D97-AF65-F5344CB8AC3E}">
        <p14:creationId xmlns:p14="http://schemas.microsoft.com/office/powerpoint/2010/main" val="343770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569626" y="209862"/>
            <a:ext cx="10090754" cy="1184223"/>
          </a:xfrm>
        </p:spPr>
        <p:txBody>
          <a:bodyPr>
            <a:normAutofit/>
          </a:bodyPr>
          <a:lstStyle/>
          <a:p>
            <a:pPr algn="l"/>
            <a:r>
              <a:rPr lang="en-US" sz="7200" dirty="0">
                <a:solidFill>
                  <a:srgbClr val="C9952F"/>
                </a:solidFill>
                <a:latin typeface="Shermlock" panose="00000400000000000000" pitchFamily="2" charset="0"/>
              </a:rPr>
              <a:t>Conclusion</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719528" y="1394085"/>
            <a:ext cx="10777928" cy="5171607"/>
          </a:xfrm>
          <a:effectLst>
            <a:outerShdw blurRad="50800" dist="50800" dir="5400000" algn="ctr" rotWithShape="0">
              <a:schemeClr val="tx1"/>
            </a:outerShdw>
          </a:effectLst>
        </p:spPr>
        <p:txBody>
          <a:bodyPr>
            <a:normAutofit/>
          </a:bodyPr>
          <a:lstStyle/>
          <a:p>
            <a:pPr marL="520700" indent="-520700" algn="l">
              <a:buFont typeface="Arial" panose="020B0604020202020204" pitchFamily="34" charset="0"/>
              <a:buChar char="•"/>
            </a:pPr>
            <a:r>
              <a:rPr lang="en-US" sz="4800" b="1" dirty="0">
                <a:solidFill>
                  <a:schemeClr val="accent4">
                    <a:lumMod val="40000"/>
                    <a:lumOff val="60000"/>
                  </a:schemeClr>
                </a:solidFill>
              </a:rPr>
              <a:t>There will always be </a:t>
            </a:r>
            <a:r>
              <a:rPr lang="en-US" sz="4800" b="1" dirty="0">
                <a:solidFill>
                  <a:srgbClr val="C9952F"/>
                </a:solidFill>
                <a:effectLst>
                  <a:innerShdw blurRad="114300">
                    <a:prstClr val="black"/>
                  </a:innerShdw>
                </a:effectLst>
                <a:latin typeface="Shermlock" panose="00000400000000000000" pitchFamily="2" charset="0"/>
              </a:rPr>
              <a:t>Controversy</a:t>
            </a:r>
            <a:r>
              <a:rPr lang="en-US" sz="4800" b="1" dirty="0">
                <a:solidFill>
                  <a:schemeClr val="accent4">
                    <a:lumMod val="40000"/>
                    <a:lumOff val="60000"/>
                  </a:schemeClr>
                </a:solidFill>
              </a:rPr>
              <a:t> because Satan continues his work.</a:t>
            </a:r>
          </a:p>
          <a:p>
            <a:pPr marL="520700" indent="-520700" algn="l">
              <a:buFont typeface="Arial" panose="020B0604020202020204" pitchFamily="34" charset="0"/>
              <a:buChar char="•"/>
            </a:pPr>
            <a:r>
              <a:rPr lang="en-US" sz="4800" b="1" dirty="0">
                <a:solidFill>
                  <a:schemeClr val="accent4">
                    <a:lumMod val="40000"/>
                    <a:lumOff val="60000"/>
                  </a:schemeClr>
                </a:solidFill>
              </a:rPr>
              <a:t>There will always be the need to teach, and to contend for the truth of God!</a:t>
            </a:r>
          </a:p>
          <a:p>
            <a:pPr marL="520700" indent="-520700" algn="l">
              <a:buFont typeface="Arial" panose="020B0604020202020204" pitchFamily="34" charset="0"/>
              <a:buChar char="•"/>
            </a:pPr>
            <a:r>
              <a:rPr lang="en-US" sz="4800" b="1" dirty="0">
                <a:solidFill>
                  <a:srgbClr val="C9952F"/>
                </a:solidFill>
              </a:rPr>
              <a:t>Efforts such as this lectureship are beneficial and needed for every generation!</a:t>
            </a:r>
          </a:p>
        </p:txBody>
      </p:sp>
    </p:spTree>
    <p:extLst>
      <p:ext uri="{BB962C8B-B14F-4D97-AF65-F5344CB8AC3E}">
        <p14:creationId xmlns:p14="http://schemas.microsoft.com/office/powerpoint/2010/main" val="1686581649"/>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2165</Words>
  <Application>Microsoft Office PowerPoint</Application>
  <PresentationFormat>Widescreen</PresentationFormat>
  <Paragraphs>133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Arial</vt:lpstr>
      <vt:lpstr>ShermlockOpen</vt:lpstr>
      <vt:lpstr>Calibri</vt:lpstr>
      <vt:lpstr>Shermlock</vt:lpstr>
      <vt:lpstr>Office Theme</vt:lpstr>
      <vt:lpstr>among the people of God</vt:lpstr>
      <vt:lpstr>Why Controversy Exists</vt:lpstr>
      <vt:lpstr>Our appeal is Unique</vt:lpstr>
      <vt:lpstr>Handling Controversy in the N.T. Church</vt:lpstr>
      <vt:lpstr>Handling Controversy in the N.T. Church</vt:lpstr>
      <vt:lpstr>Handling Controversy in the N.T. Church</vt:lpstr>
      <vt:lpstr>Handling Controversy in the N.T. Church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among the people of God</dc:title>
  <dc:creator>Stan Cox</dc:creator>
  <cp:lastModifiedBy>Stan Cox</cp:lastModifiedBy>
  <cp:revision>25</cp:revision>
  <dcterms:created xsi:type="dcterms:W3CDTF">2017-11-02T20:05:42Z</dcterms:created>
  <dcterms:modified xsi:type="dcterms:W3CDTF">2017-11-03T04:13:16Z</dcterms:modified>
</cp:coreProperties>
</file>